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1" r:id="rId6"/>
    <p:sldId id="260" r:id="rId7"/>
    <p:sldId id="284" r:id="rId8"/>
    <p:sldId id="262" r:id="rId9"/>
    <p:sldId id="263" r:id="rId10"/>
    <p:sldId id="283" r:id="rId11"/>
    <p:sldId id="264" r:id="rId12"/>
    <p:sldId id="265" r:id="rId13"/>
    <p:sldId id="266" r:id="rId14"/>
    <p:sldId id="267" r:id="rId15"/>
    <p:sldId id="285" r:id="rId16"/>
    <p:sldId id="286" r:id="rId17"/>
    <p:sldId id="287" r:id="rId18"/>
    <p:sldId id="288" r:id="rId19"/>
    <p:sldId id="268" r:id="rId20"/>
    <p:sldId id="269" r:id="rId21"/>
    <p:sldId id="270" r:id="rId22"/>
    <p:sldId id="289" r:id="rId23"/>
    <p:sldId id="290" r:id="rId24"/>
    <p:sldId id="272" r:id="rId25"/>
    <p:sldId id="271" r:id="rId26"/>
    <p:sldId id="291" r:id="rId27"/>
    <p:sldId id="273" r:id="rId28"/>
    <p:sldId id="282" r:id="rId29"/>
    <p:sldId id="274" r:id="rId30"/>
    <p:sldId id="275" r:id="rId31"/>
    <p:sldId id="292" r:id="rId32"/>
    <p:sldId id="277" r:id="rId33"/>
    <p:sldId id="278" r:id="rId34"/>
    <p:sldId id="276" r:id="rId35"/>
    <p:sldId id="279" r:id="rId36"/>
    <p:sldId id="293" r:id="rId37"/>
    <p:sldId id="297" r:id="rId38"/>
    <p:sldId id="280" r:id="rId39"/>
    <p:sldId id="281" r:id="rId40"/>
    <p:sldId id="296" r:id="rId41"/>
    <p:sldId id="294" r:id="rId42"/>
    <p:sldId id="29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81AEF-C25D-46F6-8B0D-734F5D85615C}"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A797C5BE-D5B4-4E49-ACAE-9314BCC3C072}">
      <dgm:prSet phldrT="[Text]" custT="1"/>
      <dgm:spPr/>
      <dgm:t>
        <a:bodyPr/>
        <a:lstStyle/>
        <a:p>
          <a:r>
            <a:rPr lang="en-US" sz="1400" dirty="0" smtClean="0"/>
            <a:t>Early</a:t>
          </a:r>
          <a:endParaRPr lang="en-US" sz="1400" dirty="0"/>
        </a:p>
      </dgm:t>
    </dgm:pt>
    <dgm:pt modelId="{F7057AFD-380D-447F-B595-C01D01622B2E}" type="parTrans" cxnId="{CB8F235A-5D1B-43F7-B069-6857C7AEDEC6}">
      <dgm:prSet/>
      <dgm:spPr/>
      <dgm:t>
        <a:bodyPr/>
        <a:lstStyle/>
        <a:p>
          <a:endParaRPr lang="en-US"/>
        </a:p>
      </dgm:t>
    </dgm:pt>
    <dgm:pt modelId="{CA48340F-48DD-4B4E-9A6E-BCA84D31AA8B}" type="sibTrans" cxnId="{CB8F235A-5D1B-43F7-B069-6857C7AEDEC6}">
      <dgm:prSet/>
      <dgm:spPr/>
      <dgm:t>
        <a:bodyPr/>
        <a:lstStyle/>
        <a:p>
          <a:endParaRPr lang="en-US"/>
        </a:p>
      </dgm:t>
    </dgm:pt>
    <dgm:pt modelId="{9EF2DC2E-C2CE-4FD9-9AA7-749F2AA2EECC}">
      <dgm:prSet phldrT="[Text]"/>
      <dgm:spPr/>
      <dgm:t>
        <a:bodyPr/>
        <a:lstStyle/>
        <a:p>
          <a:r>
            <a:rPr lang="en-US" smtClean="0"/>
            <a:t>Late</a:t>
          </a:r>
          <a:endParaRPr lang="en-US" dirty="0"/>
        </a:p>
      </dgm:t>
    </dgm:pt>
    <dgm:pt modelId="{1BC515E2-8A6B-421A-8087-17A56DBC68C2}" type="parTrans" cxnId="{52F3A104-21A0-4EA7-A709-7ECB40C487EC}">
      <dgm:prSet/>
      <dgm:spPr/>
      <dgm:t>
        <a:bodyPr/>
        <a:lstStyle/>
        <a:p>
          <a:endParaRPr lang="en-US"/>
        </a:p>
      </dgm:t>
    </dgm:pt>
    <dgm:pt modelId="{4F8D8FAB-872F-400F-98C5-85DB4E088285}" type="sibTrans" cxnId="{52F3A104-21A0-4EA7-A709-7ECB40C487EC}">
      <dgm:prSet/>
      <dgm:spPr/>
      <dgm:t>
        <a:bodyPr/>
        <a:lstStyle/>
        <a:p>
          <a:endParaRPr lang="en-US"/>
        </a:p>
      </dgm:t>
    </dgm:pt>
    <dgm:pt modelId="{E4E40D58-CBB2-4A8E-BD1D-1BF168EDA0A1}" type="pres">
      <dgm:prSet presAssocID="{E5A81AEF-C25D-46F6-8B0D-734F5D85615C}" presName="compositeShape" presStyleCnt="0">
        <dgm:presLayoutVars>
          <dgm:chMax val="2"/>
          <dgm:dir/>
          <dgm:resizeHandles val="exact"/>
        </dgm:presLayoutVars>
      </dgm:prSet>
      <dgm:spPr/>
      <dgm:t>
        <a:bodyPr/>
        <a:lstStyle/>
        <a:p>
          <a:endParaRPr lang="en-US"/>
        </a:p>
      </dgm:t>
    </dgm:pt>
    <dgm:pt modelId="{34DA5BFF-79D1-4F16-8B35-D83FDC1DFEC9}" type="pres">
      <dgm:prSet presAssocID="{E5A81AEF-C25D-46F6-8B0D-734F5D85615C}" presName="ribbon" presStyleLbl="node1" presStyleIdx="0" presStyleCnt="1" custScaleX="46162" custScaleY="19608" custLinFactNeighborX="-31202" custLinFactNeighborY="70157"/>
      <dgm:spPr/>
    </dgm:pt>
    <dgm:pt modelId="{93C6FCD9-70A4-42A6-BD99-5BB50381CC0C}" type="pres">
      <dgm:prSet presAssocID="{E5A81AEF-C25D-46F6-8B0D-734F5D85615C}" presName="leftArrowText" presStyleLbl="node1" presStyleIdx="0" presStyleCnt="1" custScaleX="75781" custScaleY="22865" custLinFactY="56113" custLinFactNeighborX="-59606" custLinFactNeighborY="100000">
        <dgm:presLayoutVars>
          <dgm:chMax val="0"/>
          <dgm:bulletEnabled val="1"/>
        </dgm:presLayoutVars>
      </dgm:prSet>
      <dgm:spPr/>
      <dgm:t>
        <a:bodyPr/>
        <a:lstStyle/>
        <a:p>
          <a:endParaRPr lang="en-US"/>
        </a:p>
      </dgm:t>
    </dgm:pt>
    <dgm:pt modelId="{21D6045C-09DB-439D-8248-10E5DB3EBC4F}" type="pres">
      <dgm:prSet presAssocID="{E5A81AEF-C25D-46F6-8B0D-734F5D85615C}" presName="rightArrowText" presStyleLbl="node1" presStyleIdx="0" presStyleCnt="1" custScaleX="55552" custScaleY="18365" custLinFactX="-3569" custLinFactY="29435" custLinFactNeighborX="-100000" custLinFactNeighborY="100000">
        <dgm:presLayoutVars>
          <dgm:chMax val="0"/>
          <dgm:bulletEnabled val="1"/>
        </dgm:presLayoutVars>
      </dgm:prSet>
      <dgm:spPr/>
      <dgm:t>
        <a:bodyPr/>
        <a:lstStyle/>
        <a:p>
          <a:endParaRPr lang="en-US"/>
        </a:p>
      </dgm:t>
    </dgm:pt>
  </dgm:ptLst>
  <dgm:cxnLst>
    <dgm:cxn modelId="{214024B2-A4A1-46E5-8F54-838D73ADB34C}" type="presOf" srcId="{E5A81AEF-C25D-46F6-8B0D-734F5D85615C}" destId="{E4E40D58-CBB2-4A8E-BD1D-1BF168EDA0A1}" srcOrd="0" destOrd="0" presId="urn:microsoft.com/office/officeart/2005/8/layout/arrow6"/>
    <dgm:cxn modelId="{E6B8F266-E7DD-42FF-B7D3-C6E6ED49D8E5}" type="presOf" srcId="{A797C5BE-D5B4-4E49-ACAE-9314BCC3C072}" destId="{93C6FCD9-70A4-42A6-BD99-5BB50381CC0C}" srcOrd="0" destOrd="0" presId="urn:microsoft.com/office/officeart/2005/8/layout/arrow6"/>
    <dgm:cxn modelId="{E7657BF1-37F8-4D69-9004-B42FAEF2AAF6}" type="presOf" srcId="{9EF2DC2E-C2CE-4FD9-9AA7-749F2AA2EECC}" destId="{21D6045C-09DB-439D-8248-10E5DB3EBC4F}" srcOrd="0" destOrd="0" presId="urn:microsoft.com/office/officeart/2005/8/layout/arrow6"/>
    <dgm:cxn modelId="{CB8F235A-5D1B-43F7-B069-6857C7AEDEC6}" srcId="{E5A81AEF-C25D-46F6-8B0D-734F5D85615C}" destId="{A797C5BE-D5B4-4E49-ACAE-9314BCC3C072}" srcOrd="0" destOrd="0" parTransId="{F7057AFD-380D-447F-B595-C01D01622B2E}" sibTransId="{CA48340F-48DD-4B4E-9A6E-BCA84D31AA8B}"/>
    <dgm:cxn modelId="{52F3A104-21A0-4EA7-A709-7ECB40C487EC}" srcId="{E5A81AEF-C25D-46F6-8B0D-734F5D85615C}" destId="{9EF2DC2E-C2CE-4FD9-9AA7-749F2AA2EECC}" srcOrd="1" destOrd="0" parTransId="{1BC515E2-8A6B-421A-8087-17A56DBC68C2}" sibTransId="{4F8D8FAB-872F-400F-98C5-85DB4E088285}"/>
    <dgm:cxn modelId="{9855A83F-D462-4F3F-875B-C0731660145A}" type="presParOf" srcId="{E4E40D58-CBB2-4A8E-BD1D-1BF168EDA0A1}" destId="{34DA5BFF-79D1-4F16-8B35-D83FDC1DFEC9}" srcOrd="0" destOrd="0" presId="urn:microsoft.com/office/officeart/2005/8/layout/arrow6"/>
    <dgm:cxn modelId="{FE42D82F-F42F-4FEE-A184-962B93C35FB1}" type="presParOf" srcId="{E4E40D58-CBB2-4A8E-BD1D-1BF168EDA0A1}" destId="{93C6FCD9-70A4-42A6-BD99-5BB50381CC0C}" srcOrd="1" destOrd="0" presId="urn:microsoft.com/office/officeart/2005/8/layout/arrow6"/>
    <dgm:cxn modelId="{F5E34EF3-92DD-4CBD-A437-70A5619876BB}" type="presParOf" srcId="{E4E40D58-CBB2-4A8E-BD1D-1BF168EDA0A1}" destId="{21D6045C-09DB-439D-8248-10E5DB3EBC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8/16/2017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8/16/2017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8/16/2017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8/16/2017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8/16/2017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8/16/2017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8/16/2017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8/16/2017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8/16/2017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e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6.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audio" Target="../media/media4.wav"/><Relationship Id="rId3" Type="http://schemas.microsoft.com/office/2007/relationships/media" Target="../media/media2.wav"/><Relationship Id="rId7" Type="http://schemas.microsoft.com/office/2007/relationships/media" Target="../media/media4.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30.png"/><Relationship Id="rId5" Type="http://schemas.microsoft.com/office/2007/relationships/media" Target="../media/media3.wav"/><Relationship Id="rId10" Type="http://schemas.openxmlformats.org/officeDocument/2006/relationships/image" Target="../media/image29.png"/><Relationship Id="rId4" Type="http://schemas.openxmlformats.org/officeDocument/2006/relationships/audio" Target="../media/media2.wav"/><Relationship Id="rId9"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audio" Target="../media/media8.wav"/><Relationship Id="rId3" Type="http://schemas.microsoft.com/office/2007/relationships/media" Target="../media/media6.wav"/><Relationship Id="rId7" Type="http://schemas.microsoft.com/office/2007/relationships/media" Target="../media/media8.wav"/><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30.png"/><Relationship Id="rId5" Type="http://schemas.microsoft.com/office/2007/relationships/media" Target="../media/media7.wav"/><Relationship Id="rId10" Type="http://schemas.openxmlformats.org/officeDocument/2006/relationships/image" Target="../media/image32.png"/><Relationship Id="rId4" Type="http://schemas.openxmlformats.org/officeDocument/2006/relationships/audio" Target="../media/media6.wav"/><Relationship Id="rId9"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smtClean="0"/>
              <a:t>A Presentation </a:t>
            </a:r>
            <a:r>
              <a:rPr lang="en-US" sz="5400" dirty="0"/>
              <a:t>on A Two-Stage Algorithm for One-Microphone</a:t>
            </a:r>
            <a:br>
              <a:rPr lang="en-US" sz="5400" dirty="0"/>
            </a:br>
            <a:r>
              <a:rPr lang="en-US" sz="5400" dirty="0"/>
              <a:t>Reverberant Speech Enhancement</a:t>
            </a:r>
            <a:endParaRPr lang="en-US" dirty="0"/>
          </a:p>
        </p:txBody>
      </p:sp>
      <p:sp>
        <p:nvSpPr>
          <p:cNvPr id="3" name="Subtitle 2"/>
          <p:cNvSpPr>
            <a:spLocks noGrp="1"/>
          </p:cNvSpPr>
          <p:nvPr>
            <p:ph type="subTitle" idx="1"/>
          </p:nvPr>
        </p:nvSpPr>
        <p:spPr/>
        <p:txBody>
          <a:bodyPr/>
          <a:lstStyle/>
          <a:p>
            <a:r>
              <a:rPr lang="en-US" dirty="0" smtClean="0"/>
              <a:t>By Md. Shamim Hussain (0417062229)</a:t>
            </a:r>
            <a:endParaRPr lang="en-US" dirty="0"/>
          </a:p>
        </p:txBody>
      </p:sp>
    </p:spTree>
    <p:extLst>
      <p:ext uri="{BB962C8B-B14F-4D97-AF65-F5344CB8AC3E}">
        <p14:creationId xmlns:p14="http://schemas.microsoft.com/office/powerpoint/2010/main" val="5951851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I: Inverse Filter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2060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filter</a:t>
            </a:r>
            <a:endParaRPr lang="en-US" dirty="0"/>
          </a:p>
        </p:txBody>
      </p:sp>
      <p:sp>
        <p:nvSpPr>
          <p:cNvPr id="3" name="Content Placeholder 2"/>
          <p:cNvSpPr>
            <a:spLocks noGrp="1"/>
          </p:cNvSpPr>
          <p:nvPr>
            <p:ph idx="1"/>
          </p:nvPr>
        </p:nvSpPr>
        <p:spPr/>
        <p:txBody>
          <a:bodyPr/>
          <a:lstStyle/>
          <a:p>
            <a:r>
              <a:rPr lang="en-US" dirty="0" smtClean="0"/>
              <a:t>Due to the smearing of the LP residual of reverberant speech, the kurtosis </a:t>
            </a:r>
            <a:r>
              <a:rPr lang="en-US" dirty="0" err="1" smtClean="0"/>
              <a:t>ot</a:t>
            </a:r>
            <a:r>
              <a:rPr lang="en-US" dirty="0" smtClean="0"/>
              <a:t> the reverberant speech is lower.</a:t>
            </a:r>
          </a:p>
          <a:p>
            <a:r>
              <a:rPr lang="en-US" dirty="0" smtClean="0"/>
              <a:t>We attempt to design an inverse filter, which seeks to maximize the kurtosis of the LP residual of the reverberant speech.</a:t>
            </a:r>
          </a:p>
          <a:p>
            <a:r>
              <a:rPr lang="en-US" dirty="0" smtClean="0"/>
              <a:t>The inverse filter cannot completely nullify the effect of RIR on the signal because it is non-minimum phase (may be possible in multi-channel implementation [2] where there are no common zeros). In single channel implementation the inverse filter is only assigned the task of reducing the effect of early reflections.</a:t>
            </a:r>
          </a:p>
          <a:p>
            <a:r>
              <a:rPr lang="en-US" dirty="0" smtClean="0"/>
              <a:t>Two arrangements of such inverse filter is shown in the following figure.</a:t>
            </a:r>
          </a:p>
        </p:txBody>
      </p:sp>
    </p:spTree>
    <p:extLst>
      <p:ext uri="{BB962C8B-B14F-4D97-AF65-F5344CB8AC3E}">
        <p14:creationId xmlns:p14="http://schemas.microsoft.com/office/powerpoint/2010/main" val="2487336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85383"/>
            <a:ext cx="10058400" cy="1609344"/>
          </a:xfrm>
        </p:spPr>
        <p:txBody>
          <a:bodyPr/>
          <a:lstStyle/>
          <a:p>
            <a:r>
              <a:rPr lang="en-US" dirty="0"/>
              <a:t>Inverse </a:t>
            </a:r>
            <a:r>
              <a:rPr lang="en-US" dirty="0" smtClean="0"/>
              <a:t>filter Arrangements</a:t>
            </a:r>
            <a:endParaRPr lang="en-US" dirty="0"/>
          </a:p>
        </p:txBody>
      </p:sp>
      <p:pic>
        <p:nvPicPr>
          <p:cNvPr id="5" name="Picture 4"/>
          <p:cNvPicPr>
            <a:picLocks noChangeAspect="1"/>
          </p:cNvPicPr>
          <p:nvPr/>
        </p:nvPicPr>
        <p:blipFill rotWithShape="1">
          <a:blip r:embed="rId2"/>
          <a:srcRect r="6491"/>
          <a:stretch/>
        </p:blipFill>
        <p:spPr>
          <a:xfrm>
            <a:off x="539571" y="1518697"/>
            <a:ext cx="10883989" cy="3743325"/>
          </a:xfrm>
          <a:prstGeom prst="rect">
            <a:avLst/>
          </a:prstGeom>
        </p:spPr>
      </p:pic>
      <p:sp>
        <p:nvSpPr>
          <p:cNvPr id="6" name="Rounded Rectangle 5"/>
          <p:cNvSpPr/>
          <p:nvPr/>
        </p:nvSpPr>
        <p:spPr>
          <a:xfrm>
            <a:off x="6851561" y="1416672"/>
            <a:ext cx="4958366" cy="38453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9847" y="5364047"/>
            <a:ext cx="9825679" cy="923330"/>
          </a:xfrm>
          <a:prstGeom prst="rect">
            <a:avLst/>
          </a:prstGeom>
          <a:noFill/>
        </p:spPr>
        <p:txBody>
          <a:bodyPr wrap="square" rtlCol="0">
            <a:spAutoFit/>
          </a:bodyPr>
          <a:lstStyle/>
          <a:p>
            <a:r>
              <a:rPr lang="en-US" dirty="0"/>
              <a:t>To avoid LP synthesis and resulting artifacts, we instead use a copy of the inverse filter to process the reverberant speech.</a:t>
            </a:r>
          </a:p>
          <a:p>
            <a:endParaRPr lang="en-US" dirty="0"/>
          </a:p>
        </p:txBody>
      </p:sp>
    </p:spTree>
    <p:extLst>
      <p:ext uri="{BB962C8B-B14F-4D97-AF65-F5344CB8AC3E}">
        <p14:creationId xmlns:p14="http://schemas.microsoft.com/office/powerpoint/2010/main" val="3308445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605" y="201296"/>
            <a:ext cx="10058400" cy="1609344"/>
          </a:xfrm>
        </p:spPr>
        <p:txBody>
          <a:bodyPr/>
          <a:lstStyle/>
          <a:p>
            <a:r>
              <a:rPr lang="en-US" dirty="0" smtClean="0"/>
              <a:t>Inverse filter update </a:t>
            </a:r>
            <a:r>
              <a:rPr lang="en-US" dirty="0" err="1" smtClean="0"/>
              <a:t>eqns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5605" y="1632010"/>
                <a:ext cx="10058400" cy="4433938"/>
              </a:xfrm>
            </p:spPr>
            <p:txBody>
              <a:bodyPr>
                <a:normAutofit/>
              </a:bodyPr>
              <a:lstStyle/>
              <a:p>
                <a:r>
                  <a:rPr lang="en-US" dirty="0" smtClean="0"/>
                  <a:t>Let the filter coefficients be </a:t>
                </a:r>
                <a:r>
                  <a:rPr lang="en-US" b="1" i="1" dirty="0" smtClean="0"/>
                  <a:t>g(n)</a:t>
                </a:r>
                <a:r>
                  <a:rPr lang="en-US" dirty="0" smtClean="0"/>
                  <a:t>.</a:t>
                </a:r>
                <a:r>
                  <a:rPr lang="en-US" b="1" i="1" dirty="0" smtClean="0"/>
                  <a:t> </a:t>
                </a:r>
                <a:r>
                  <a:rPr lang="en-US" dirty="0" smtClean="0"/>
                  <a:t>The inverse filtered speech is</a:t>
                </a: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1" i="1" smtClean="0">
                          <a:latin typeface="Cambria Math" panose="02040503050406030204" pitchFamily="18" charset="0"/>
                        </a:rPr>
                        <m:t>𝒈</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𝒏</m:t>
                              </m:r>
                            </m:e>
                          </m:d>
                        </m:e>
                        <m:sup>
                          <m:r>
                            <a:rPr lang="en-US" b="1" i="1" smtClean="0">
                              <a:latin typeface="Cambria Math" panose="02040503050406030204" pitchFamily="18" charset="0"/>
                            </a:rPr>
                            <m:t>𝑻</m:t>
                          </m:r>
                        </m:sup>
                      </m:sSup>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𝒏</m:t>
                      </m:r>
                      <m:r>
                        <a:rPr lang="en-US" b="1" i="1" smtClean="0">
                          <a:latin typeface="Cambria Math" panose="02040503050406030204" pitchFamily="18" charset="0"/>
                        </a:rPr>
                        <m:t>)</m:t>
                      </m:r>
                    </m:oMath>
                  </m:oMathPara>
                </a14:m>
                <a:endParaRPr lang="en-US" b="1" dirty="0" smtClean="0"/>
              </a:p>
              <a:p>
                <a:r>
                  <a:rPr lang="en-US" dirty="0" smtClean="0"/>
                  <a:t>The </a:t>
                </a:r>
                <a:r>
                  <a:rPr lang="en-US" dirty="0"/>
                  <a:t>inverse filtered </a:t>
                </a:r>
                <a:r>
                  <a:rPr lang="en-US" dirty="0" smtClean="0"/>
                  <a:t>LP residual </a:t>
                </a:r>
                <a:r>
                  <a:rPr lang="en-US" dirty="0"/>
                  <a:t>is</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1" i="1">
                          <a:latin typeface="Cambria Math" panose="02040503050406030204" pitchFamily="18" charset="0"/>
                        </a:rPr>
                        <m:t>𝒈</m:t>
                      </m:r>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panose="02040503050406030204" pitchFamily="18" charset="0"/>
                                </a:rPr>
                                <m:t>𝒏</m:t>
                              </m:r>
                            </m:e>
                          </m:d>
                        </m:e>
                        <m:sup>
                          <m:r>
                            <a:rPr lang="en-US" b="1" i="1">
                              <a:latin typeface="Cambria Math" panose="02040503050406030204" pitchFamily="18" charset="0"/>
                            </a:rPr>
                            <m:t>𝑻</m:t>
                          </m:r>
                        </m:sup>
                      </m:sSup>
                      <m:sSub>
                        <m:sSubPr>
                          <m:ctrlPr>
                            <a:rPr lang="en-US" b="1" i="1" smtClean="0">
                              <a:latin typeface="Cambria Math" panose="02040503050406030204" pitchFamily="18" charset="0"/>
                            </a:rPr>
                          </m:ctrlPr>
                        </m:sSubPr>
                        <m:e>
                          <m:r>
                            <a:rPr lang="en-US" b="1" i="1">
                              <a:latin typeface="Cambria Math" panose="02040503050406030204" pitchFamily="18" charset="0"/>
                            </a:rPr>
                            <m:t>𝒚</m:t>
                          </m:r>
                        </m:e>
                        <m:sub>
                          <m:r>
                            <a:rPr lang="en-US" b="1" i="1" smtClean="0">
                              <a:latin typeface="Cambria Math" panose="02040503050406030204" pitchFamily="18" charset="0"/>
                            </a:rPr>
                            <m:t>𝒓</m:t>
                          </m:r>
                        </m:sub>
                      </m:sSub>
                      <m:r>
                        <a:rPr lang="en-US" b="1" i="1">
                          <a:latin typeface="Cambria Math" panose="02040503050406030204" pitchFamily="18" charset="0"/>
                        </a:rPr>
                        <m:t>(</m:t>
                      </m:r>
                      <m:r>
                        <a:rPr lang="en-US" b="1" i="1">
                          <a:latin typeface="Cambria Math" panose="02040503050406030204" pitchFamily="18" charset="0"/>
                        </a:rPr>
                        <m:t>𝒏</m:t>
                      </m:r>
                      <m:r>
                        <a:rPr lang="en-US" b="1" i="1">
                          <a:latin typeface="Cambria Math" panose="02040503050406030204" pitchFamily="18" charset="0"/>
                        </a:rPr>
                        <m:t>)</m:t>
                      </m:r>
                    </m:oMath>
                  </m:oMathPara>
                </a14:m>
                <a:endParaRPr lang="en-US" b="1" dirty="0" smtClean="0"/>
              </a:p>
              <a:p>
                <a:r>
                  <a:rPr lang="en-US" dirty="0" smtClean="0"/>
                  <a:t>We want to maximize the excess kurtosis given by</a:t>
                </a: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p>
                                  <m:r>
                                    <a:rPr lang="en-US" b="0" i="1" dirty="0" smtClean="0">
                                      <a:latin typeface="Cambria Math" panose="02040503050406030204" pitchFamily="18" charset="0"/>
                                    </a:rPr>
                                    <m:t>4</m:t>
                                  </m:r>
                                </m:sup>
                              </m:sSup>
                              <m:d>
                                <m:dPr>
                                  <m:ctrlPr>
                                    <a:rPr lang="en-US" i="1">
                                      <a:latin typeface="Cambria Math" panose="02040503050406030204" pitchFamily="18" charset="0"/>
                                    </a:rPr>
                                  </m:ctrlPr>
                                </m:dPr>
                                <m:e>
                                  <m:r>
                                    <a:rPr lang="en-US" i="1">
                                      <a:latin typeface="Cambria Math" panose="02040503050406030204" pitchFamily="18" charset="0"/>
                                    </a:rPr>
                                    <m:t>𝑛</m:t>
                                  </m:r>
                                </m:e>
                              </m:d>
                            </m:e>
                          </m:d>
                        </m:num>
                        <m:den>
                          <m:sSup>
                            <m:sSupPr>
                              <m:ctrlPr>
                                <a:rPr lang="en-US" i="1">
                                  <a:latin typeface="Cambria Math" panose="02040503050406030204" pitchFamily="18" charset="0"/>
                                </a:rPr>
                              </m:ctrlPr>
                            </m:sSupPr>
                            <m:e>
                              <m:r>
                                <a:rPr lang="en-US" i="1">
                                  <a:latin typeface="Cambria Math" panose="02040503050406030204" pitchFamily="18" charset="0"/>
                                </a:rPr>
                                <m:t>𝐸</m:t>
                              </m:r>
                            </m:e>
                            <m:sup>
                              <m:r>
                                <a:rPr lang="en-US" i="1">
                                  <a:latin typeface="Cambria Math" panose="02040503050406030204" pitchFamily="18" charset="0"/>
                                </a:rPr>
                                <m:t>2</m:t>
                              </m:r>
                            </m:sup>
                          </m:sSup>
                          <m:d>
                            <m:dPr>
                              <m:begChr m:val="{"/>
                              <m:endChr m:val="}"/>
                              <m:ctrlPr>
                                <a:rPr lang="en-US" i="1">
                                  <a:latin typeface="Cambria Math" panose="02040503050406030204" pitchFamily="18" charset="0"/>
                                </a:rPr>
                              </m:ctrlPr>
                            </m:dPr>
                            <m:e>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p>
                                  <m:r>
                                    <a:rPr lang="en-US" b="0" i="1" dirty="0"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e>
                          </m:d>
                        </m:den>
                      </m:f>
                      <m:r>
                        <a:rPr lang="en-US" b="0" i="1" smtClean="0">
                          <a:latin typeface="Cambria Math" panose="02040503050406030204" pitchFamily="18" charset="0"/>
                        </a:rPr>
                        <m:t>−3</m:t>
                      </m:r>
                    </m:oMath>
                  </m:oMathPara>
                </a14:m>
                <a:endParaRPr lang="en-US" b="0" dirty="0" smtClean="0"/>
              </a:p>
              <a:p>
                <a:pPr>
                  <a:lnSpc>
                    <a:spcPct val="150000"/>
                  </a:lnSpc>
                </a:pPr>
                <a:r>
                  <a:rPr lang="en-US" dirty="0" smtClean="0"/>
                  <a:t>The gradient is given by</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e>
                        <m:sub>
                          <m:r>
                            <a:rPr lang="en-US" b="1" i="1" smtClean="0">
                              <a:latin typeface="Cambria Math" panose="02040503050406030204" pitchFamily="18" charset="0"/>
                              <a:ea typeface="Cambria Math" panose="02040503050406030204" pitchFamily="18" charset="0"/>
                            </a:rPr>
                            <m:t>𝒈</m:t>
                          </m:r>
                        </m:sub>
                      </m:sSub>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e>
                              </m:d>
                              <m:sSup>
                                <m:sSupPr>
                                  <m:ctrlPr>
                                    <a:rPr lang="en-US" i="1" dirty="0">
                                      <a:latin typeface="Cambria Math" panose="02040503050406030204" pitchFamily="18" charset="0"/>
                                    </a:rPr>
                                  </m:ctrlPr>
                                </m:sSupPr>
                                <m:e>
                                  <m:r>
                                    <a:rPr lang="en-US" b="0" i="1" dirty="0" smtClean="0">
                                      <a:latin typeface="Cambria Math" panose="02040503050406030204" pitchFamily="18" charset="0"/>
                                    </a:rPr>
                                    <m:t>𝐸</m:t>
                                  </m:r>
                                  <m:r>
                                    <a:rPr lang="en-US" b="0" i="1" dirty="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b="0" i="1" smtClean="0">
                                      <a:latin typeface="Cambria Math" panose="02040503050406030204" pitchFamily="18" charset="0"/>
                                    </a:rPr>
                                    <m:t>3</m:t>
                                  </m:r>
                                </m:sup>
                              </m:sSup>
                              <m:d>
                                <m:dPr>
                                  <m:ctrlPr>
                                    <a:rPr lang="en-US" i="1">
                                      <a:latin typeface="Cambria Math" panose="02040503050406030204" pitchFamily="18" charset="0"/>
                                    </a:rPr>
                                  </m:ctrlPr>
                                </m:dPr>
                                <m:e>
                                  <m:r>
                                    <a:rPr lang="en-US" i="1">
                                      <a:latin typeface="Cambria Math" panose="02040503050406030204" pitchFamily="18" charset="0"/>
                                    </a:rPr>
                                    <m:t>𝑛</m:t>
                                  </m:r>
                                </m:e>
                              </m:d>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𝒓</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4</m:t>
                                      </m:r>
                                    </m:sup>
                                  </m:sSup>
                                  <m:d>
                                    <m:dPr>
                                      <m:ctrlPr>
                                        <a:rPr lang="en-US" i="1">
                                          <a:latin typeface="Cambria Math" panose="02040503050406030204" pitchFamily="18" charset="0"/>
                                        </a:rPr>
                                      </m:ctrlPr>
                                    </m:dPr>
                                    <m:e>
                                      <m:r>
                                        <a:rPr lang="en-US" i="1">
                                          <a:latin typeface="Cambria Math" panose="02040503050406030204" pitchFamily="18" charset="0"/>
                                        </a:rPr>
                                        <m:t>𝑛</m:t>
                                      </m:r>
                                    </m:e>
                                  </m:d>
                                </m:e>
                              </m:d>
                              <m:r>
                                <a:rPr lang="en-US" b="0" i="1" smtClean="0">
                                  <a:latin typeface="Cambria Math" panose="02040503050406030204" pitchFamily="18" charset="0"/>
                                </a:rPr>
                                <m:t>𝐸</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𝒓</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e>
                          </m:d>
                        </m:num>
                        <m:den>
                          <m:sSup>
                            <m:sSupPr>
                              <m:ctrlPr>
                                <a:rPr lang="en-US" i="1">
                                  <a:latin typeface="Cambria Math" panose="02040503050406030204" pitchFamily="18" charset="0"/>
                                </a:rPr>
                              </m:ctrlPr>
                            </m:sSupPr>
                            <m:e>
                              <m:r>
                                <a:rPr lang="en-US" i="1">
                                  <a:latin typeface="Cambria Math" panose="02040503050406030204" pitchFamily="18" charset="0"/>
                                </a:rPr>
                                <m:t>𝐸</m:t>
                              </m:r>
                            </m:e>
                            <m:sup>
                              <m:r>
                                <a:rPr lang="en-US" b="0" i="1" smtClean="0">
                                  <a:latin typeface="Cambria Math" panose="02040503050406030204" pitchFamily="18" charset="0"/>
                                </a:rPr>
                                <m:t>3</m:t>
                              </m:r>
                            </m:sup>
                          </m:sSup>
                          <m:d>
                            <m:dPr>
                              <m:begChr m:val="{"/>
                              <m:endChr m:val="}"/>
                              <m:ctrlPr>
                                <a:rPr lang="en-US" i="1">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e>
                          </m:d>
                        </m:den>
                      </m:f>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𝒓</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5605" y="1632010"/>
                <a:ext cx="10058400" cy="4433938"/>
              </a:xfrm>
              <a:blipFill rotWithShape="0">
                <a:blip r:embed="rId2"/>
                <a:stretch>
                  <a:fillRect l="-303" t="-1513"/>
                </a:stretch>
              </a:blipFill>
            </p:spPr>
            <p:txBody>
              <a:bodyPr/>
              <a:lstStyle/>
              <a:p>
                <a:r>
                  <a:rPr lang="en-US">
                    <a:noFill/>
                  </a:rPr>
                  <a:t> </a:t>
                </a:r>
              </a:p>
            </p:txBody>
          </p:sp>
        </mc:Fallback>
      </mc:AlternateContent>
    </p:spTree>
    <p:extLst>
      <p:ext uri="{BB962C8B-B14F-4D97-AF65-F5344CB8AC3E}">
        <p14:creationId xmlns:p14="http://schemas.microsoft.com/office/powerpoint/2010/main" val="1702057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filter update </a:t>
            </a:r>
            <a:r>
              <a:rPr lang="en-US" dirty="0" err="1" smtClean="0"/>
              <a:t>eqns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9848" y="1915346"/>
                <a:ext cx="10058400" cy="4433938"/>
              </a:xfrm>
            </p:spPr>
            <p:txBody>
              <a:bodyPr>
                <a:normAutofit/>
              </a:bodyPr>
              <a:lstStyle/>
              <a:p>
                <a:r>
                  <a:rPr lang="en-US" dirty="0" smtClean="0"/>
                  <a:t>The update equation is</a:t>
                </a:r>
              </a:p>
              <a:p>
                <a:pPr marL="0" indent="0">
                  <a:lnSpc>
                    <a:spcPct val="150000"/>
                  </a:lnSpc>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𝒈</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1" i="1" smtClean="0">
                          <a:latin typeface="Cambria Math" panose="02040503050406030204" pitchFamily="18" charset="0"/>
                        </a:rPr>
                        <m:t>𝒈</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𝒓</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smtClean="0"/>
              </a:p>
              <a:p>
                <a:pPr>
                  <a:lnSpc>
                    <a:spcPct val="150000"/>
                  </a:lnSpc>
                </a:pPr>
                <a:r>
                  <a:rPr lang="en-US" dirty="0" smtClean="0"/>
                  <a:t>An implementation in frequency domain is crucial for faster convergence. In frequency domain, as suggested by the authors</a:t>
                </a:r>
              </a:p>
              <a:p>
                <a:pPr marL="0" indent="0">
                  <a:lnSpc>
                    <a:spcPct val="150000"/>
                  </a:lnSpc>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𝑮</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1" i="1" smtClean="0">
                          <a:latin typeface="Cambria Math" panose="02040503050406030204" pitchFamily="18" charset="0"/>
                        </a:rPr>
                        <m:t>𝑮</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𝜇</m:t>
                      </m:r>
                      <m:r>
                        <a:rPr lang="en-US" b="1" i="1" smtClean="0">
                          <a:latin typeface="Cambria Math" panose="02040503050406030204" pitchFamily="18" charset="0"/>
                        </a:rPr>
                        <m:t>𝑭</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𝒀</m:t>
                          </m:r>
                        </m:e>
                        <m:sub>
                          <m:r>
                            <a:rPr lang="en-US" b="1" i="1" smtClean="0">
                              <a:latin typeface="Cambria Math" panose="02040503050406030204" pitchFamily="18" charset="0"/>
                            </a:rPr>
                            <m:t>𝒓</m:t>
                          </m:r>
                        </m:sub>
                        <m:sup>
                          <m:r>
                            <a:rPr lang="en-US" b="1"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smtClean="0"/>
              </a:p>
              <a:p>
                <a:pPr>
                  <a:lnSpc>
                    <a:spcPct val="150000"/>
                  </a:lnSpc>
                </a:pPr>
                <a:r>
                  <a:rPr lang="en-US" dirty="0" smtClean="0"/>
                  <a:t>We implement the inverse filter in the frequency domain in a block adaptive configuration and make multiple iterations on 20s speech sample.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9848" y="1915346"/>
                <a:ext cx="10058400" cy="4433938"/>
              </a:xfrm>
              <a:blipFill rotWithShape="0">
                <a:blip r:embed="rId2"/>
                <a:stretch>
                  <a:fillRect l="-303" t="-1374"/>
                </a:stretch>
              </a:blipFill>
            </p:spPr>
            <p:txBody>
              <a:bodyPr/>
              <a:lstStyle/>
              <a:p>
                <a:r>
                  <a:rPr lang="en-US">
                    <a:noFill/>
                  </a:rPr>
                  <a:t> </a:t>
                </a:r>
              </a:p>
            </p:txBody>
          </p:sp>
        </mc:Fallback>
      </mc:AlternateContent>
    </p:spTree>
    <p:extLst>
      <p:ext uri="{BB962C8B-B14F-4D97-AF65-F5344CB8AC3E}">
        <p14:creationId xmlns:p14="http://schemas.microsoft.com/office/powerpoint/2010/main" val="2321633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65691"/>
            <a:ext cx="10058400" cy="1609344"/>
          </a:xfrm>
        </p:spPr>
        <p:txBody>
          <a:bodyPr/>
          <a:lstStyle/>
          <a:p>
            <a:r>
              <a:rPr lang="en-US" dirty="0" smtClean="0"/>
              <a:t>Note on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9848" y="1450033"/>
                <a:ext cx="10058400" cy="4654553"/>
              </a:xfrm>
            </p:spPr>
            <p:txBody>
              <a:bodyPr/>
              <a:lstStyle/>
              <a:p>
                <a:r>
                  <a:rPr lang="en-US" dirty="0" smtClean="0"/>
                  <a:t>In block adaptive setting, the excess kurtosis can be approximated from the sample averages instead of ensemble averages:</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𝐽</m:t>
                          </m:r>
                        </m:e>
                      </m:acc>
                      <m:d>
                        <m:dPr>
                          <m:ctrlPr>
                            <a:rPr lang="en-US" i="1">
                              <a:latin typeface="Cambria Math" panose="02040503050406030204" pitchFamily="18" charset="0"/>
                            </a:rPr>
                          </m:ctrlPr>
                        </m:dPr>
                        <m:e>
                          <m:r>
                            <a:rPr lang="en-US" b="0" i="1" smtClean="0">
                              <a:latin typeface="Cambria Math" panose="02040503050406030204" pitchFamily="18" charset="0"/>
                            </a:rPr>
                            <m:t>𝑚</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4</m:t>
                              </m:r>
                            </m:sup>
                          </m:sSup>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𝐿</m:t>
                          </m:r>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𝐿</m:t>
                                  </m:r>
                                </m:e>
                              </m:d>
                            </m:e>
                            <m:sup>
                              <m:r>
                                <a:rPr lang="en-US" b="0" i="1" smtClean="0">
                                  <a:latin typeface="Cambria Math" panose="02040503050406030204" pitchFamily="18" charset="0"/>
                                </a:rPr>
                                <m:t>2</m:t>
                              </m:r>
                            </m:sup>
                          </m:sSup>
                        </m:den>
                      </m:f>
                      <m:r>
                        <a:rPr lang="en-US" i="1">
                          <a:latin typeface="Cambria Math" panose="02040503050406030204" pitchFamily="18" charset="0"/>
                        </a:rPr>
                        <m:t>−3</m:t>
                      </m:r>
                    </m:oMath>
                  </m:oMathPara>
                </a14:m>
                <a:endParaRPr lang="en-US" dirty="0"/>
              </a:p>
              <a:p>
                <a:pPr marL="0" indent="0">
                  <a:buNone/>
                </a:pPr>
                <a:r>
                  <a:rPr lang="en-US" dirty="0"/>
                  <a:t>	</a:t>
                </a:r>
                <a:r>
                  <a:rPr lang="en-US" dirty="0" smtClean="0"/>
                  <a:t>Where the sums are taken over the</a:t>
                </a:r>
                <a:r>
                  <a:rPr lang="en-US" dirty="0"/>
                  <a:t> </a:t>
                </a:r>
                <a:r>
                  <a:rPr lang="en-US" i="1" dirty="0" err="1"/>
                  <a:t>m’th</a:t>
                </a:r>
                <a:r>
                  <a:rPr lang="en-US" dirty="0"/>
                  <a:t> </a:t>
                </a:r>
                <a:r>
                  <a:rPr lang="en-US" dirty="0" smtClean="0"/>
                  <a:t> block and L is the number of samples in the block.</a:t>
                </a:r>
              </a:p>
              <a:p>
                <a:r>
                  <a:rPr lang="en-US" dirty="0" smtClean="0"/>
                  <a:t>We can maximize this </a:t>
                </a:r>
                <a:r>
                  <a:rPr lang="en-US" dirty="0" err="1" smtClean="0"/>
                  <a:t>blockwise</a:t>
                </a:r>
                <a:r>
                  <a:rPr lang="en-US" dirty="0" smtClean="0"/>
                  <a:t> approximation of excess kurtosis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1" i="1">
                              <a:latin typeface="Cambria Math" panose="02040503050406030204" pitchFamily="18" charset="0"/>
                              <a:ea typeface="Cambria Math" panose="02040503050406030204" pitchFamily="18" charset="0"/>
                            </a:rPr>
                            <m:t>𝒈</m:t>
                          </m:r>
                        </m:sub>
                      </m:sSub>
                      <m:acc>
                        <m:accPr>
                          <m:chr m:val="̂"/>
                          <m:ctrlPr>
                            <a:rPr lang="en-US" b="0" i="1" smtClean="0">
                              <a:latin typeface="Cambria Math" panose="02040503050406030204" pitchFamily="18" charset="0"/>
                            </a:rPr>
                          </m:ctrlPr>
                        </m:accPr>
                        <m:e>
                          <m:r>
                            <a:rPr lang="en-US" i="1">
                              <a:latin typeface="Cambria Math" panose="02040503050406030204" pitchFamily="18" charset="0"/>
                            </a:rPr>
                            <m:t>𝐽</m:t>
                          </m:r>
                        </m:e>
                      </m:acc>
                      <m:d>
                        <m:dPr>
                          <m:ctrlPr>
                            <a:rPr lang="en-US" i="1">
                              <a:latin typeface="Cambria Math" panose="02040503050406030204" pitchFamily="18" charset="0"/>
                            </a:rPr>
                          </m:ctrlPr>
                        </m:dPr>
                        <m:e>
                          <m:r>
                            <a:rPr lang="en-US" b="0" i="1" smtClean="0">
                              <a:latin typeface="Cambria Math" panose="02040503050406030204" pitchFamily="18" charset="0"/>
                            </a:rPr>
                            <m:t>𝑚</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m:t>
                          </m:r>
                          <m:d>
                            <m:dPr>
                              <m:ctrlPr>
                                <a:rPr lang="en-US" i="1">
                                  <a:latin typeface="Cambria Math" panose="02040503050406030204" pitchFamily="18" charset="0"/>
                                </a:rPr>
                              </m:ctrlPr>
                            </m:dPr>
                            <m:e>
                              <m:r>
                                <a:rPr lang="en-US" b="0" i="1"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a:latin typeface="Cambria Math" panose="02040503050406030204" pitchFamily="18" charset="0"/>
                                        </a:rPr>
                                        <m:t>3</m:t>
                                      </m:r>
                                    </m:sup>
                                  </m:sSup>
                                  <m:d>
                                    <m:dPr>
                                      <m:ctrlPr>
                                        <a:rPr lang="en-US" i="1">
                                          <a:latin typeface="Cambria Math" panose="02040503050406030204" pitchFamily="18" charset="0"/>
                                        </a:rPr>
                                      </m:ctrlPr>
                                    </m:dPr>
                                    <m:e>
                                      <m:r>
                                        <a:rPr lang="en-US" i="1">
                                          <a:latin typeface="Cambria Math" panose="02040503050406030204" pitchFamily="18" charset="0"/>
                                        </a:rPr>
                                        <m:t>𝑛</m:t>
                                      </m:r>
                                    </m:e>
                                  </m:d>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𝒓</m:t>
                                      </m:r>
                                    </m:sub>
                                  </m:sSub>
                                  <m:d>
                                    <m:dPr>
                                      <m:ctrlPr>
                                        <a:rPr lang="en-US" b="1" i="1">
                                          <a:latin typeface="Cambria Math" panose="02040503050406030204" pitchFamily="18" charset="0"/>
                                        </a:rPr>
                                      </m:ctrlPr>
                                    </m:dPr>
                                    <m:e>
                                      <m:r>
                                        <a:rPr lang="en-US" i="1">
                                          <a:latin typeface="Cambria Math" panose="02040503050406030204" pitchFamily="18" charset="0"/>
                                        </a:rPr>
                                        <m:t>𝑛</m:t>
                                      </m:r>
                                    </m:e>
                                  </m:d>
                                </m:e>
                              </m:d>
                              <m:r>
                                <a:rPr lang="en-US" i="1">
                                  <a:latin typeface="Cambria Math" panose="02040503050406030204" pitchFamily="18" charset="0"/>
                                </a:rPr>
                                <m: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4</m:t>
                                      </m:r>
                                    </m:sup>
                                  </m:sSup>
                                  <m:d>
                                    <m:dPr>
                                      <m:ctrlPr>
                                        <a:rPr lang="en-US" i="1">
                                          <a:latin typeface="Cambria Math" panose="02040503050406030204" pitchFamily="18" charset="0"/>
                                        </a:rPr>
                                      </m:ctrlPr>
                                    </m:dPr>
                                    <m:e>
                                      <m:r>
                                        <a:rPr lang="en-US" i="1">
                                          <a:latin typeface="Cambria Math" panose="02040503050406030204" pitchFamily="18" charset="0"/>
                                        </a:rPr>
                                        <m:t>𝑛</m:t>
                                      </m:r>
                                    </m:e>
                                  </m:d>
                                </m:e>
                              </m:d>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𝑧</m:t>
                                  </m:r>
                                </m:e>
                              </m:acc>
                              <m:d>
                                <m:dPr>
                                  <m:ctrlPr>
                                    <a:rPr lang="en-US" i="1">
                                      <a:latin typeface="Cambria Math" panose="02040503050406030204" pitchFamily="18" charset="0"/>
                                    </a:rPr>
                                  </m:ctrlPr>
                                </m:dPr>
                                <m:e>
                                  <m:r>
                                    <a:rPr lang="en-US" i="1">
                                      <a:latin typeface="Cambria Math" panose="02040503050406030204" pitchFamily="18" charset="0"/>
                                    </a:rPr>
                                    <m:t>𝑛</m:t>
                                  </m:r>
                                </m:e>
                              </m:d>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𝒓</m:t>
                                  </m:r>
                                </m:sub>
                              </m:sSub>
                              <m:d>
                                <m:dPr>
                                  <m:ctrlPr>
                                    <a:rPr lang="en-US" b="1"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m:t>
                              </m:r>
                            </m:e>
                          </m:d>
                          <m:r>
                            <a:rPr lang="en-US" b="0" i="1" smtClean="0">
                              <a:latin typeface="Cambria Math" panose="02040503050406030204" pitchFamily="18" charset="0"/>
                            </a:rPr>
                            <m:t>𝐿</m:t>
                          </m:r>
                        </m:num>
                        <m:den>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p>
                                      <m:r>
                                        <a:rPr lang="en-US" i="1" dirty="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𝑛</m:t>
                                      </m:r>
                                    </m:e>
                                  </m:d>
                                </m:e>
                              </m:d>
                            </m:e>
                            <m:sup>
                              <m:r>
                                <a:rPr lang="en-US" b="0" i="1" smtClean="0">
                                  <a:latin typeface="Cambria Math" panose="02040503050406030204" pitchFamily="18" charset="0"/>
                                </a:rPr>
                                <m:t>3</m:t>
                              </m:r>
                            </m:sup>
                          </m:sSup>
                        </m:den>
                      </m:f>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𝒓</m:t>
                          </m:r>
                        </m:sub>
                      </m:sSub>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m:oMathPara>
                </a14:m>
                <a:endParaRPr lang="en-US" dirty="0"/>
              </a:p>
              <a:p>
                <a:r>
                  <a:rPr lang="en-US" dirty="0" smtClean="0"/>
                  <a:t>We used a frequency domain implementation of </a:t>
                </a:r>
                <a:r>
                  <a:rPr lang="en-US" dirty="0"/>
                  <a:t>this expression using overlap save method for filter </a:t>
                </a:r>
                <a:r>
                  <a:rPr lang="en-US" dirty="0" smtClean="0"/>
                  <a:t>update</a:t>
                </a: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r>
                            <a:rPr lang="en-US" b="1" i="1">
                              <a:latin typeface="Cambria Math" panose="02040503050406030204" pitchFamily="18" charset="0"/>
                            </a:rPr>
                            <m:t>𝒈</m:t>
                          </m:r>
                        </m:e>
                      </m:acc>
                      <m:d>
                        <m:dPr>
                          <m:ctrlPr>
                            <a:rPr lang="en-US" i="1">
                              <a:latin typeface="Cambria Math" panose="02040503050406030204" pitchFamily="18" charset="0"/>
                            </a:rPr>
                          </m:ctrlPr>
                        </m:dPr>
                        <m:e>
                          <m:r>
                            <a:rPr lang="en-US" b="0" i="1" smtClean="0">
                              <a:latin typeface="Cambria Math" panose="02040503050406030204" pitchFamily="18" charset="0"/>
                            </a:rPr>
                            <m:t>𝑚</m:t>
                          </m:r>
                          <m:r>
                            <a:rPr lang="en-US" i="1">
                              <a:latin typeface="Cambria Math" panose="02040503050406030204" pitchFamily="18" charset="0"/>
                            </a:rPr>
                            <m:t>+1</m:t>
                          </m:r>
                        </m:e>
                      </m:d>
                      <m:r>
                        <a:rPr lang="en-US" i="1">
                          <a:latin typeface="Cambria Math" panose="02040503050406030204" pitchFamily="18" charset="0"/>
                        </a:rPr>
                        <m:t>=</m:t>
                      </m:r>
                      <m:acc>
                        <m:accPr>
                          <m:chr m:val="̂"/>
                          <m:ctrlPr>
                            <a:rPr lang="en-US" b="0" i="1" smtClean="0">
                              <a:latin typeface="Cambria Math" panose="02040503050406030204" pitchFamily="18" charset="0"/>
                            </a:rPr>
                          </m:ctrlPr>
                        </m:accPr>
                        <m:e>
                          <m:r>
                            <a:rPr lang="en-US" b="1" i="1">
                              <a:latin typeface="Cambria Math" panose="02040503050406030204" pitchFamily="18" charset="0"/>
                            </a:rPr>
                            <m:t>𝒈</m:t>
                          </m:r>
                        </m:e>
                      </m:acc>
                      <m:d>
                        <m:dPr>
                          <m:ctrlPr>
                            <a:rPr lang="en-US" i="1">
                              <a:latin typeface="Cambria Math" panose="02040503050406030204" pitchFamily="18" charset="0"/>
                            </a:rPr>
                          </m:ctrlPr>
                        </m:dPr>
                        <m:e>
                          <m:r>
                            <a:rPr lang="en-US" b="0" i="1" smtClean="0">
                              <a:latin typeface="Cambria Math" panose="02040503050406030204" pitchFamily="18" charset="0"/>
                            </a:rPr>
                            <m:t>𝑚</m:t>
                          </m:r>
                        </m:e>
                      </m:d>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b>
                          <m:r>
                            <a:rPr lang="en-US" b="1" i="1">
                              <a:latin typeface="Cambria Math" panose="02040503050406030204" pitchFamily="18" charset="0"/>
                              <a:ea typeface="Cambria Math" panose="02040503050406030204" pitchFamily="18" charset="0"/>
                            </a:rPr>
                            <m:t>𝒈</m:t>
                          </m:r>
                        </m:sub>
                      </m:sSub>
                      <m:acc>
                        <m:accPr>
                          <m:chr m:val="̂"/>
                          <m:ctrlPr>
                            <a:rPr lang="en-US" i="1">
                              <a:latin typeface="Cambria Math" panose="02040503050406030204" pitchFamily="18" charset="0"/>
                            </a:rPr>
                          </m:ctrlPr>
                        </m:accPr>
                        <m:e>
                          <m:r>
                            <a:rPr lang="en-US" i="1">
                              <a:latin typeface="Cambria Math" panose="02040503050406030204" pitchFamily="18" charset="0"/>
                            </a:rPr>
                            <m:t>𝐽</m:t>
                          </m:r>
                        </m:e>
                      </m:acc>
                      <m:d>
                        <m:dPr>
                          <m:ctrlPr>
                            <a:rPr lang="en-US" i="1">
                              <a:latin typeface="Cambria Math" panose="02040503050406030204" pitchFamily="18" charset="0"/>
                            </a:rPr>
                          </m:ctrlPr>
                        </m:dPr>
                        <m:e>
                          <m:r>
                            <a:rPr lang="en-US" i="1">
                              <a:latin typeface="Cambria Math" panose="02040503050406030204" pitchFamily="18" charset="0"/>
                            </a:rPr>
                            <m:t>𝑚</m:t>
                          </m:r>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9848" y="1450033"/>
                <a:ext cx="10058400" cy="4654553"/>
              </a:xfrm>
              <a:blipFill rotWithShape="0">
                <a:blip r:embed="rId2"/>
                <a:stretch>
                  <a:fillRect l="-667" t="-1442" r="-606"/>
                </a:stretch>
              </a:blipFill>
            </p:spPr>
            <p:txBody>
              <a:bodyPr/>
              <a:lstStyle/>
              <a:p>
                <a:r>
                  <a:rPr lang="en-US">
                    <a:noFill/>
                  </a:rPr>
                  <a:t> </a:t>
                </a:r>
              </a:p>
            </p:txBody>
          </p:sp>
        </mc:Fallback>
      </mc:AlternateContent>
    </p:spTree>
    <p:extLst>
      <p:ext uri="{BB962C8B-B14F-4D97-AF65-F5344CB8AC3E}">
        <p14:creationId xmlns:p14="http://schemas.microsoft.com/office/powerpoint/2010/main" val="2253488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65691"/>
            <a:ext cx="10058400" cy="1609344"/>
          </a:xfrm>
        </p:spPr>
        <p:txBody>
          <a:bodyPr/>
          <a:lstStyle/>
          <a:p>
            <a:r>
              <a:rPr lang="en-US" dirty="0" smtClean="0"/>
              <a:t>Note on implementation</a:t>
            </a:r>
            <a:endParaRPr lang="en-US" dirty="0"/>
          </a:p>
        </p:txBody>
      </p:sp>
      <p:sp>
        <p:nvSpPr>
          <p:cNvPr id="3" name="Content Placeholder 2"/>
          <p:cNvSpPr>
            <a:spLocks noGrp="1"/>
          </p:cNvSpPr>
          <p:nvPr>
            <p:ph idx="1"/>
          </p:nvPr>
        </p:nvSpPr>
        <p:spPr>
          <a:xfrm>
            <a:off x="1069848" y="1648495"/>
            <a:ext cx="10058400" cy="4572001"/>
          </a:xfrm>
        </p:spPr>
        <p:txBody>
          <a:bodyPr/>
          <a:lstStyle/>
          <a:p>
            <a:r>
              <a:rPr lang="en-US" dirty="0" smtClean="0"/>
              <a:t>It is important to understand that kurtosis is based on 4’th order statistics, it has local </a:t>
            </a:r>
            <a:r>
              <a:rPr lang="en-US" dirty="0" err="1" smtClean="0"/>
              <a:t>maximas</a:t>
            </a:r>
            <a:r>
              <a:rPr lang="en-US" dirty="0" smtClean="0"/>
              <a:t> and is not very smooth. To ensure convergence we should</a:t>
            </a:r>
          </a:p>
          <a:p>
            <a:pPr lvl="1"/>
            <a:r>
              <a:rPr lang="en-US" dirty="0" smtClean="0"/>
              <a:t>Start with a good initial value. This cuts down time of convergence a lot.</a:t>
            </a:r>
          </a:p>
          <a:p>
            <a:pPr lvl="1"/>
            <a:r>
              <a:rPr lang="en-US" dirty="0" smtClean="0"/>
              <a:t>Make the learning rate small enough to avoid divergence.</a:t>
            </a:r>
          </a:p>
          <a:p>
            <a:pPr lvl="1"/>
            <a:r>
              <a:rPr lang="en-US" dirty="0" smtClean="0"/>
              <a:t>Make multiple iterations on the same data.</a:t>
            </a:r>
          </a:p>
          <a:p>
            <a:pPr marL="274320" lvl="1" indent="0">
              <a:buNone/>
            </a:pPr>
            <a:endParaRPr lang="en-US" dirty="0"/>
          </a:p>
          <a:p>
            <a:r>
              <a:rPr lang="en-US" dirty="0" smtClean="0"/>
              <a:t>Our objective is to remove the effect of early reflections. Increasing filter length will obviously maximize kurtosis further, but will degrade the effect of late reflections and add additional delay. So we limit filter length to a value that makes a good trade off between these two effects.</a:t>
            </a:r>
            <a:endParaRPr lang="en-US" dirty="0"/>
          </a:p>
        </p:txBody>
      </p:sp>
    </p:spTree>
    <p:extLst>
      <p:ext uri="{BB962C8B-B14F-4D97-AF65-F5344CB8AC3E}">
        <p14:creationId xmlns:p14="http://schemas.microsoft.com/office/powerpoint/2010/main" val="4128760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Inverse filter initialization</a:t>
            </a:r>
            <a:endParaRPr lang="en-US" dirty="0"/>
          </a:p>
        </p:txBody>
      </p:sp>
      <p:pic>
        <p:nvPicPr>
          <p:cNvPr id="4" name="Content Placeholder 3"/>
          <p:cNvPicPr>
            <a:picLocks noGrp="1" noChangeAspect="1"/>
          </p:cNvPicPr>
          <p:nvPr>
            <p:ph idx="1"/>
          </p:nvPr>
        </p:nvPicPr>
        <p:blipFill>
          <a:blip r:embed="rId2"/>
          <a:stretch>
            <a:fillRect/>
          </a:stretch>
        </p:blipFill>
        <p:spPr>
          <a:xfrm>
            <a:off x="2936383" y="1779729"/>
            <a:ext cx="5869676" cy="4392471"/>
          </a:xfrm>
          <a:prstGeom prst="rect">
            <a:avLst/>
          </a:prstGeom>
        </p:spPr>
      </p:pic>
    </p:spTree>
    <p:extLst>
      <p:ext uri="{BB962C8B-B14F-4D97-AF65-F5344CB8AC3E}">
        <p14:creationId xmlns:p14="http://schemas.microsoft.com/office/powerpoint/2010/main" val="2862194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Converged inverse filter</a:t>
            </a:r>
            <a:endParaRPr lang="en-US" dirty="0"/>
          </a:p>
        </p:txBody>
      </p:sp>
      <p:pic>
        <p:nvPicPr>
          <p:cNvPr id="4" name="Content Placeholder 3"/>
          <p:cNvPicPr>
            <a:picLocks noGrp="1" noChangeAspect="1"/>
          </p:cNvPicPr>
          <p:nvPr>
            <p:ph idx="1"/>
          </p:nvPr>
        </p:nvPicPr>
        <p:blipFill>
          <a:blip r:embed="rId2"/>
          <a:stretch>
            <a:fillRect/>
          </a:stretch>
        </p:blipFill>
        <p:spPr>
          <a:xfrm>
            <a:off x="3013656" y="1837555"/>
            <a:ext cx="5792403" cy="4334645"/>
          </a:xfrm>
          <a:prstGeom prst="rect">
            <a:avLst/>
          </a:prstGeom>
        </p:spPr>
      </p:pic>
    </p:spTree>
    <p:extLst>
      <p:ext uri="{BB962C8B-B14F-4D97-AF65-F5344CB8AC3E}">
        <p14:creationId xmlns:p14="http://schemas.microsoft.com/office/powerpoint/2010/main" val="2507374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606" y="149782"/>
            <a:ext cx="10058400" cy="1609344"/>
          </a:xfrm>
        </p:spPr>
        <p:txBody>
          <a:bodyPr/>
          <a:lstStyle/>
          <a:p>
            <a:r>
              <a:rPr lang="en-US" dirty="0" smtClean="0"/>
              <a:t>Increasing kurtosis with iterations</a:t>
            </a:r>
            <a:endParaRPr lang="en-US" dirty="0"/>
          </a:p>
        </p:txBody>
      </p:sp>
      <p:pic>
        <p:nvPicPr>
          <p:cNvPr id="5" name="Content Placeholder 4"/>
          <p:cNvPicPr>
            <a:picLocks noGrp="1" noChangeAspect="1"/>
          </p:cNvPicPr>
          <p:nvPr>
            <p:ph idx="1"/>
          </p:nvPr>
        </p:nvPicPr>
        <p:blipFill>
          <a:blip r:embed="rId2"/>
          <a:stretch>
            <a:fillRect/>
          </a:stretch>
        </p:blipFill>
        <p:spPr>
          <a:xfrm>
            <a:off x="2768958" y="1173394"/>
            <a:ext cx="7006107" cy="5242900"/>
          </a:xfrm>
          <a:prstGeom prst="rect">
            <a:avLst/>
          </a:prstGeom>
        </p:spPr>
      </p:pic>
    </p:spTree>
    <p:extLst>
      <p:ext uri="{BB962C8B-B14F-4D97-AF65-F5344CB8AC3E}">
        <p14:creationId xmlns:p14="http://schemas.microsoft.com/office/powerpoint/2010/main" val="2050317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Reverberation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When the speaker is at a distance from the input device, speech signal </a:t>
                </a:r>
                <a:r>
                  <a:rPr lang="en-US" i="1" dirty="0" smtClean="0"/>
                  <a:t>x(n)</a:t>
                </a:r>
                <a:r>
                  <a:rPr lang="en-US" dirty="0" smtClean="0"/>
                  <a:t> is convolved by the room impulse response </a:t>
                </a:r>
                <a:r>
                  <a:rPr lang="en-US" i="1" dirty="0" smtClean="0"/>
                  <a:t>h(n)</a:t>
                </a:r>
                <a:r>
                  <a:rPr lang="en-US" dirty="0" smtClean="0"/>
                  <a:t>. </a:t>
                </a:r>
                <a:r>
                  <a:rPr lang="en-US" i="1" dirty="0"/>
                  <a:t>w</a:t>
                </a:r>
                <a:r>
                  <a:rPr lang="en-US" i="1" dirty="0" smtClean="0"/>
                  <a:t>(n) </a:t>
                </a:r>
                <a:r>
                  <a:rPr lang="en-US" dirty="0" smtClean="0"/>
                  <a:t>is additive noise. The reverberant and noisy speech is modeled as:</a:t>
                </a:r>
              </a:p>
              <a:p>
                <a:pPr marL="0" indent="0">
                  <a:lnSpc>
                    <a:spcPct val="2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smtClean="0"/>
              </a:p>
              <a:p>
                <a:r>
                  <a:rPr lang="en-US" dirty="0" smtClean="0"/>
                  <a:t>Reverberation causes degradation of speech quality which causes hearing fatigue, reduces intelligibility of speech which causes reduction in efficiency of ASR (Automatic Speech Recognition) and speaker recognition.</a:t>
                </a:r>
              </a:p>
              <a:p>
                <a:r>
                  <a:rPr lang="en-US" dirty="0" smtClean="0"/>
                  <a:t>To reduce the degradation of quality, we must try to nullify the effect of room impulse response </a:t>
                </a:r>
                <a:r>
                  <a:rPr lang="en-US" i="1" dirty="0" smtClean="0"/>
                  <a:t>h(n)</a:t>
                </a:r>
                <a:r>
                  <a:rPr lang="en-US" dirty="0" smtClean="0"/>
                  <a:t>, which works as a filter on the speech signal.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1504" r="-121"/>
                </a:stretch>
              </a:blipFill>
            </p:spPr>
            <p:txBody>
              <a:bodyPr/>
              <a:lstStyle/>
              <a:p>
                <a:r>
                  <a:rPr lang="en-US">
                    <a:noFill/>
                  </a:rPr>
                  <a:t> </a:t>
                </a:r>
              </a:p>
            </p:txBody>
          </p:sp>
        </mc:Fallback>
      </mc:AlternateContent>
    </p:spTree>
    <p:extLst>
      <p:ext uri="{BB962C8B-B14F-4D97-AF65-F5344CB8AC3E}">
        <p14:creationId xmlns:p14="http://schemas.microsoft.com/office/powerpoint/2010/main" val="38027897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inverse filtering: RIR</a:t>
            </a:r>
            <a:endParaRPr lang="en-US" dirty="0"/>
          </a:p>
        </p:txBody>
      </p:sp>
      <p:pic>
        <p:nvPicPr>
          <p:cNvPr id="4" name="Content Placeholder 3"/>
          <p:cNvPicPr>
            <a:picLocks noGrp="1" noChangeAspect="1"/>
          </p:cNvPicPr>
          <p:nvPr>
            <p:ph idx="1"/>
          </p:nvPr>
        </p:nvPicPr>
        <p:blipFill>
          <a:blip r:embed="rId2"/>
          <a:stretch>
            <a:fillRect/>
          </a:stretch>
        </p:blipFill>
        <p:spPr>
          <a:xfrm>
            <a:off x="814068" y="1644381"/>
            <a:ext cx="6797345" cy="5086676"/>
          </a:xfrm>
          <a:prstGeom prst="rect">
            <a:avLst/>
          </a:prstGeom>
        </p:spPr>
      </p:pic>
      <p:pic>
        <p:nvPicPr>
          <p:cNvPr id="5" name="Picture 4"/>
          <p:cNvPicPr>
            <a:picLocks noChangeAspect="1"/>
          </p:cNvPicPr>
          <p:nvPr/>
        </p:nvPicPr>
        <p:blipFill>
          <a:blip r:embed="rId3"/>
          <a:stretch>
            <a:fillRect/>
          </a:stretch>
        </p:blipFill>
        <p:spPr>
          <a:xfrm>
            <a:off x="7095313" y="2485623"/>
            <a:ext cx="5299993" cy="3966158"/>
          </a:xfrm>
          <a:prstGeom prst="rect">
            <a:avLst/>
          </a:prstGeom>
        </p:spPr>
      </p:pic>
    </p:spTree>
    <p:extLst>
      <p:ext uri="{BB962C8B-B14F-4D97-AF65-F5344CB8AC3E}">
        <p14:creationId xmlns:p14="http://schemas.microsoft.com/office/powerpoint/2010/main" val="4218466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464" y="-103032"/>
            <a:ext cx="10058400" cy="1609344"/>
          </a:xfrm>
        </p:spPr>
        <p:txBody>
          <a:bodyPr/>
          <a:lstStyle/>
          <a:p>
            <a:r>
              <a:rPr lang="en-US" dirty="0" smtClean="0"/>
              <a:t>Result of inverse filtering: Residual</a:t>
            </a:r>
            <a:endParaRPr lang="en-US" dirty="0"/>
          </a:p>
        </p:txBody>
      </p:sp>
      <p:pic>
        <p:nvPicPr>
          <p:cNvPr id="5" name="Content Placeholder 4"/>
          <p:cNvPicPr>
            <a:picLocks noGrp="1" noChangeAspect="1"/>
          </p:cNvPicPr>
          <p:nvPr>
            <p:ph idx="1"/>
          </p:nvPr>
        </p:nvPicPr>
        <p:blipFill>
          <a:blip r:embed="rId2"/>
          <a:stretch>
            <a:fillRect/>
          </a:stretch>
        </p:blipFill>
        <p:spPr>
          <a:xfrm>
            <a:off x="1056825" y="669701"/>
            <a:ext cx="9748550" cy="6721913"/>
          </a:xfrm>
          <a:prstGeom prst="rect">
            <a:avLst/>
          </a:prstGeom>
        </p:spPr>
      </p:pic>
    </p:spTree>
    <p:extLst>
      <p:ext uri="{BB962C8B-B14F-4D97-AF65-F5344CB8AC3E}">
        <p14:creationId xmlns:p14="http://schemas.microsoft.com/office/powerpoint/2010/main" val="280294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464" y="0"/>
            <a:ext cx="10058400" cy="1609344"/>
          </a:xfrm>
        </p:spPr>
        <p:txBody>
          <a:bodyPr/>
          <a:lstStyle/>
          <a:p>
            <a:r>
              <a:rPr lang="en-US" dirty="0" smtClean="0"/>
              <a:t>Result of inverse filtering: Kurtosis</a:t>
            </a:r>
            <a:endParaRPr lang="en-US" dirty="0"/>
          </a:p>
        </p:txBody>
      </p:sp>
      <p:pic>
        <p:nvPicPr>
          <p:cNvPr id="4" name="Content Placeholder 3"/>
          <p:cNvPicPr>
            <a:picLocks noGrp="1" noChangeAspect="1"/>
          </p:cNvPicPr>
          <p:nvPr>
            <p:ph idx="1"/>
          </p:nvPr>
        </p:nvPicPr>
        <p:blipFill>
          <a:blip r:embed="rId2"/>
          <a:stretch>
            <a:fillRect/>
          </a:stretch>
        </p:blipFill>
        <p:spPr>
          <a:xfrm>
            <a:off x="1469786" y="953037"/>
            <a:ext cx="8781797" cy="6057988"/>
          </a:xfrm>
          <a:prstGeom prst="rect">
            <a:avLst/>
          </a:prstGeom>
        </p:spPr>
      </p:pic>
    </p:spTree>
    <p:extLst>
      <p:ext uri="{BB962C8B-B14F-4D97-AF65-F5344CB8AC3E}">
        <p14:creationId xmlns:p14="http://schemas.microsoft.com/office/powerpoint/2010/main" val="1448177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463" y="0"/>
            <a:ext cx="10442581" cy="1609344"/>
          </a:xfrm>
        </p:spPr>
        <p:txBody>
          <a:bodyPr/>
          <a:lstStyle/>
          <a:p>
            <a:r>
              <a:rPr lang="en-US" dirty="0" smtClean="0"/>
              <a:t>Result of inverse filtering: Waveforms</a:t>
            </a:r>
            <a:endParaRPr lang="en-US" dirty="0"/>
          </a:p>
        </p:txBody>
      </p:sp>
      <p:pic>
        <p:nvPicPr>
          <p:cNvPr id="7" name="Content Placeholder 6"/>
          <p:cNvPicPr>
            <a:picLocks noGrp="1" noChangeAspect="1"/>
          </p:cNvPicPr>
          <p:nvPr>
            <p:ph idx="1"/>
          </p:nvPr>
        </p:nvPicPr>
        <p:blipFill>
          <a:blip r:embed="rId2"/>
          <a:stretch>
            <a:fillRect/>
          </a:stretch>
        </p:blipFill>
        <p:spPr>
          <a:xfrm>
            <a:off x="-927279" y="934789"/>
            <a:ext cx="12957482" cy="6161471"/>
          </a:xfrm>
          <a:prstGeom prst="rect">
            <a:avLst/>
          </a:prstGeom>
        </p:spPr>
      </p:pic>
    </p:spTree>
    <p:extLst>
      <p:ext uri="{BB962C8B-B14F-4D97-AF65-F5344CB8AC3E}">
        <p14:creationId xmlns:p14="http://schemas.microsoft.com/office/powerpoint/2010/main" val="2984965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089" y="-50012"/>
            <a:ext cx="10058400" cy="1609344"/>
          </a:xfrm>
        </p:spPr>
        <p:txBody>
          <a:bodyPr/>
          <a:lstStyle/>
          <a:p>
            <a:r>
              <a:rPr lang="en-US" dirty="0" smtClean="0"/>
              <a:t>Spectrogram</a:t>
            </a:r>
            <a:endParaRPr lang="en-US" dirty="0"/>
          </a:p>
        </p:txBody>
      </p:sp>
      <p:pic>
        <p:nvPicPr>
          <p:cNvPr id="4" name="Content Placeholder 3"/>
          <p:cNvPicPr>
            <a:picLocks noGrp="1" noChangeAspect="1"/>
          </p:cNvPicPr>
          <p:nvPr>
            <p:ph idx="1"/>
          </p:nvPr>
        </p:nvPicPr>
        <p:blipFill>
          <a:blip r:embed="rId2"/>
          <a:stretch>
            <a:fillRect/>
          </a:stretch>
        </p:blipFill>
        <p:spPr>
          <a:xfrm>
            <a:off x="-244699" y="754660"/>
            <a:ext cx="11063852" cy="6437060"/>
          </a:xfrm>
          <a:prstGeom prst="rect">
            <a:avLst/>
          </a:prstGeom>
        </p:spPr>
      </p:pic>
    </p:spTree>
    <p:extLst>
      <p:ext uri="{BB962C8B-B14F-4D97-AF65-F5344CB8AC3E}">
        <p14:creationId xmlns:p14="http://schemas.microsoft.com/office/powerpoint/2010/main" val="13638921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inverse filtering</a:t>
            </a:r>
            <a:endParaRPr lang="en-US" dirty="0"/>
          </a:p>
        </p:txBody>
      </p:sp>
      <p:sp>
        <p:nvSpPr>
          <p:cNvPr id="3" name="Content Placeholder 2"/>
          <p:cNvSpPr>
            <a:spLocks noGrp="1"/>
          </p:cNvSpPr>
          <p:nvPr>
            <p:ph idx="1"/>
          </p:nvPr>
        </p:nvSpPr>
        <p:spPr/>
        <p:txBody>
          <a:bodyPr/>
          <a:lstStyle/>
          <a:p>
            <a:r>
              <a:rPr lang="en-US" dirty="0" smtClean="0"/>
              <a:t>Inverse filtering reduces the effect of early reflections, but the late reflections are still dominant, as seen from the inverse filtered RIR.</a:t>
            </a:r>
          </a:p>
          <a:p>
            <a:r>
              <a:rPr lang="en-US" dirty="0" smtClean="0"/>
              <a:t>From the waveforms, we see that the signal has nearly regained its original wave shape i.e. it seems to reduces the smearing effect in time domain.</a:t>
            </a:r>
          </a:p>
          <a:p>
            <a:r>
              <a:rPr lang="en-US" dirty="0" smtClean="0"/>
              <a:t>From the spectrogram, the inverse filtered signal looks like a smudged version of the clean speech signal i.e. does not do anything to reduce the smearing in frequency spectrum.</a:t>
            </a:r>
          </a:p>
          <a:p>
            <a:r>
              <a:rPr lang="en-US" dirty="0" smtClean="0"/>
              <a:t>Inverse filtering also adds some delay. This is because delay is necessary for the filter to be causal.</a:t>
            </a:r>
          </a:p>
          <a:p>
            <a:r>
              <a:rPr lang="en-US" dirty="0" smtClean="0"/>
              <a:t>From auditory experience, the inverse filtered speech sounds almost like reverberant speech, although the resonant nature seems to go down a slightly. This is because the human ear cannot detect the effect of early reflections.</a:t>
            </a:r>
          </a:p>
          <a:p>
            <a:endParaRPr lang="en-US" dirty="0"/>
          </a:p>
        </p:txBody>
      </p:sp>
    </p:spTree>
    <p:extLst>
      <p:ext uri="{BB962C8B-B14F-4D97-AF65-F5344CB8AC3E}">
        <p14:creationId xmlns:p14="http://schemas.microsoft.com/office/powerpoint/2010/main" val="1632587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II: </a:t>
            </a:r>
            <a:r>
              <a:rPr lang="en-US" dirty="0"/>
              <a:t>Modified spectral subtraction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2496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Modified spectral subtraction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a:t>
                </a:r>
                <a:r>
                  <a:rPr lang="en-US" dirty="0"/>
                  <a:t>assume that the power spectrum of late-impulse components is </a:t>
                </a:r>
                <a:r>
                  <a:rPr lang="en-US" dirty="0" smtClean="0"/>
                  <a:t>a smoothed </a:t>
                </a:r>
                <a:r>
                  <a:rPr lang="en-US" dirty="0"/>
                  <a:t>and shifted version of the power spectrum of the inverse-filtered </a:t>
                </a:r>
                <a:r>
                  <a:rPr lang="en-US" dirty="0" smtClean="0"/>
                  <a:t>speech z(n). </a:t>
                </a:r>
              </a:p>
              <a:p>
                <a:endParaRPr lang="en-US" dirty="0" smtClean="0"/>
              </a:p>
              <a:p>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smtClean="0"/>
                  <a:t> </a:t>
                </a:r>
                <a:r>
                  <a:rPr lang="en-US" dirty="0"/>
                  <a:t>i</a:t>
                </a:r>
                <a:r>
                  <a:rPr lang="en-US" dirty="0" smtClean="0"/>
                  <a:t>s a scaling factor and </a:t>
                </a: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smtClean="0"/>
                  <a:t> is a smoothing function given by</a:t>
                </a:r>
              </a:p>
              <a:p>
                <a:endParaRPr lang="en-US" dirty="0"/>
              </a:p>
              <a:p>
                <a:pPr marL="0" indent="0">
                  <a:buNone/>
                </a:pPr>
                <a:endParaRPr lang="en-US" dirty="0" smtClean="0"/>
              </a:p>
              <a:p>
                <a:r>
                  <a:rPr lang="en-US" dirty="0"/>
                  <a:t>The shift delay </a:t>
                </a:r>
                <a14:m>
                  <m:oMath xmlns:m="http://schemas.openxmlformats.org/officeDocument/2006/math">
                    <m:r>
                      <a:rPr lang="en-US" b="0" i="1" smtClean="0">
                        <a:latin typeface="Cambria Math" panose="02040503050406030204" pitchFamily="18" charset="0"/>
                      </a:rPr>
                      <m:t>𝜌</m:t>
                    </m:r>
                  </m:oMath>
                </a14:m>
                <a:r>
                  <a:rPr lang="en-US" dirty="0" smtClean="0"/>
                  <a:t> indicates </a:t>
                </a:r>
                <a:r>
                  <a:rPr lang="en-US" dirty="0"/>
                  <a:t>the relative delay of the late-impulse components. </a:t>
                </a:r>
                <a:r>
                  <a:rPr lang="en-US" dirty="0" smtClean="0"/>
                  <a:t>Here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&lt;</m:t>
                    </m:r>
                    <m:r>
                      <a:rPr lang="en-US" b="0" i="1" smtClean="0">
                        <a:latin typeface="Cambria Math" panose="02040503050406030204" pitchFamily="18" charset="0"/>
                      </a:rPr>
                      <m:t>𝜌</m:t>
                    </m:r>
                  </m:oMath>
                </a14:m>
                <a:r>
                  <a:rPr lang="en-US" dirty="0" smtClean="0"/>
                  <a:t>.</a:t>
                </a:r>
              </a:p>
              <a:p>
                <a:r>
                  <a:rPr lang="en-US" dirty="0" smtClean="0"/>
                  <a:t>For a time shift of 8ms </a:t>
                </a:r>
                <a14:m>
                  <m:oMath xmlns:m="http://schemas.openxmlformats.org/officeDocument/2006/math">
                    <m:r>
                      <a:rPr lang="en-US" i="1">
                        <a:latin typeface="Cambria Math" panose="02040503050406030204" pitchFamily="18" charset="0"/>
                      </a:rPr>
                      <m:t>𝜌</m:t>
                    </m:r>
                    <m:r>
                      <a:rPr lang="en-US" b="0" i="1" smtClean="0">
                        <a:latin typeface="Cambria Math" panose="02040503050406030204" pitchFamily="18" charset="0"/>
                      </a:rPr>
                      <m:t>=50/8≈7.</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1504" r="-1091"/>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t="20116"/>
          <a:stretch/>
        </p:blipFill>
        <p:spPr>
          <a:xfrm>
            <a:off x="3908298" y="2781836"/>
            <a:ext cx="4381500" cy="525015"/>
          </a:xfrm>
          <a:prstGeom prst="rect">
            <a:avLst/>
          </a:prstGeom>
        </p:spPr>
      </p:pic>
      <p:pic>
        <p:nvPicPr>
          <p:cNvPr id="5" name="Picture 4"/>
          <p:cNvPicPr>
            <a:picLocks noChangeAspect="1"/>
          </p:cNvPicPr>
          <p:nvPr/>
        </p:nvPicPr>
        <p:blipFill>
          <a:blip r:embed="rId4"/>
          <a:stretch>
            <a:fillRect/>
          </a:stretch>
        </p:blipFill>
        <p:spPr>
          <a:xfrm>
            <a:off x="3908298" y="3617101"/>
            <a:ext cx="4420626" cy="748283"/>
          </a:xfrm>
          <a:prstGeom prst="rect">
            <a:avLst/>
          </a:prstGeom>
        </p:spPr>
      </p:pic>
    </p:spTree>
    <p:extLst>
      <p:ext uri="{BB962C8B-B14F-4D97-AF65-F5344CB8AC3E}">
        <p14:creationId xmlns:p14="http://schemas.microsoft.com/office/powerpoint/2010/main" val="1510816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the scaling factor</a:t>
            </a:r>
            <a:endParaRPr lang="en-US" dirty="0"/>
          </a:p>
        </p:txBody>
      </p:sp>
      <p:pic>
        <p:nvPicPr>
          <p:cNvPr id="4" name="Content Placeholder 3"/>
          <p:cNvPicPr>
            <a:picLocks noGrp="1" noChangeAspect="1"/>
          </p:cNvPicPr>
          <p:nvPr>
            <p:ph idx="1"/>
          </p:nvPr>
        </p:nvPicPr>
        <p:blipFill>
          <a:blip r:embed="rId2"/>
          <a:stretch>
            <a:fillRect/>
          </a:stretch>
        </p:blipFill>
        <p:spPr>
          <a:xfrm>
            <a:off x="2904546" y="1622738"/>
            <a:ext cx="5758687" cy="4549462"/>
          </a:xfrm>
          <a:prstGeom prst="rect">
            <a:avLst/>
          </a:prstGeom>
        </p:spPr>
      </p:pic>
    </p:spTree>
    <p:extLst>
      <p:ext uri="{BB962C8B-B14F-4D97-AF65-F5344CB8AC3E}">
        <p14:creationId xmlns:p14="http://schemas.microsoft.com/office/powerpoint/2010/main" val="3113302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Smoothing function</a:t>
            </a:r>
            <a:endParaRPr lang="en-US" dirty="0"/>
          </a:p>
        </p:txBody>
      </p:sp>
      <p:pic>
        <p:nvPicPr>
          <p:cNvPr id="5" name="Content Placeholder 4"/>
          <p:cNvPicPr>
            <a:picLocks noGrp="1" noChangeAspect="1"/>
          </p:cNvPicPr>
          <p:nvPr>
            <p:ph idx="1"/>
          </p:nvPr>
        </p:nvPicPr>
        <p:blipFill>
          <a:blip r:embed="rId2">
            <a:lum contrast="-2000"/>
          </a:blip>
          <a:stretch>
            <a:fillRect/>
          </a:stretch>
        </p:blipFill>
        <p:spPr>
          <a:xfrm>
            <a:off x="-216694" y="1828800"/>
            <a:ext cx="8307073" cy="3467206"/>
          </a:xfrm>
          <a:prstGeom prst="rect">
            <a:avLst/>
          </a:prstGeom>
        </p:spPr>
      </p:pic>
      <p:pic>
        <p:nvPicPr>
          <p:cNvPr id="6" name="Picture 5"/>
          <p:cNvPicPr>
            <a:picLocks noChangeAspect="1"/>
          </p:cNvPicPr>
          <p:nvPr/>
        </p:nvPicPr>
        <p:blipFill>
          <a:blip r:embed="rId3"/>
          <a:stretch>
            <a:fillRect/>
          </a:stretch>
        </p:blipFill>
        <p:spPr>
          <a:xfrm>
            <a:off x="7439166" y="2093975"/>
            <a:ext cx="4789441" cy="3584095"/>
          </a:xfrm>
          <a:prstGeom prst="rect">
            <a:avLst/>
          </a:prstGeom>
        </p:spPr>
      </p:pic>
    </p:spTree>
    <p:extLst>
      <p:ext uri="{BB962C8B-B14F-4D97-AF65-F5344CB8AC3E}">
        <p14:creationId xmlns:p14="http://schemas.microsoft.com/office/powerpoint/2010/main" val="1624832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3020514855"/>
              </p:ext>
            </p:extLst>
          </p:nvPr>
        </p:nvGraphicFramePr>
        <p:xfrm>
          <a:off x="825020" y="502277"/>
          <a:ext cx="8566065" cy="5854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825147" y="85383"/>
            <a:ext cx="10058400" cy="1609344"/>
          </a:xfrm>
        </p:spPr>
        <p:txBody>
          <a:bodyPr/>
          <a:lstStyle/>
          <a:p>
            <a:r>
              <a:rPr lang="en-US" dirty="0" smtClean="0"/>
              <a:t>The room impulse response</a:t>
            </a:r>
            <a:endParaRPr lang="en-US" dirty="0"/>
          </a:p>
        </p:txBody>
      </p:sp>
      <p:pic>
        <p:nvPicPr>
          <p:cNvPr id="4" name="Content Placeholder 3"/>
          <p:cNvPicPr>
            <a:picLocks noGrp="1" noChangeAspect="1"/>
          </p:cNvPicPr>
          <p:nvPr>
            <p:ph idx="1"/>
          </p:nvPr>
        </p:nvPicPr>
        <p:blipFill>
          <a:blip r:embed="rId7"/>
          <a:stretch>
            <a:fillRect/>
          </a:stretch>
        </p:blipFill>
        <p:spPr>
          <a:xfrm>
            <a:off x="-114881" y="1390918"/>
            <a:ext cx="10998555" cy="4341643"/>
          </a:xfrm>
          <a:prstGeom prst="rect">
            <a:avLst/>
          </a:prstGeom>
        </p:spPr>
      </p:pic>
      <p:cxnSp>
        <p:nvCxnSpPr>
          <p:cNvPr id="6" name="Straight Arrow Connector 5"/>
          <p:cNvCxnSpPr/>
          <p:nvPr/>
        </p:nvCxnSpPr>
        <p:spPr>
          <a:xfrm>
            <a:off x="1339403" y="5009878"/>
            <a:ext cx="14166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756079" y="5009878"/>
            <a:ext cx="6117462"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782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Modified spectral subtraction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Assuming the early and late components are </a:t>
                </a:r>
                <a:r>
                  <a:rPr lang="en-US" dirty="0"/>
                  <a:t>mutually uncorrelated, the power spectrum of the early-impulse components can be estimated by subtracting the power spectrum </a:t>
                </a:r>
                <a:r>
                  <a:rPr lang="en-US" dirty="0" smtClean="0"/>
                  <a:t>of the </a:t>
                </a:r>
                <a:r>
                  <a:rPr lang="en-US" dirty="0"/>
                  <a:t>late-impulse components from that of the </a:t>
                </a:r>
                <a:r>
                  <a:rPr lang="en-US" dirty="0" smtClean="0"/>
                  <a:t>inverse-filtered speech</a:t>
                </a:r>
                <a:r>
                  <a:rPr lang="en-US" dirty="0"/>
                  <a:t>. </a:t>
                </a:r>
                <a:endParaRPr lang="en-US" dirty="0" smtClean="0"/>
              </a:p>
              <a:p>
                <a:r>
                  <a:rPr lang="en-US" dirty="0" smtClean="0"/>
                  <a:t>So, we take the STFT of the inverse filtered speech and estimate the final processed speech signal as</a:t>
                </a:r>
              </a:p>
              <a:p>
                <a:endParaRPr lang="en-US" dirty="0" smtClean="0"/>
              </a:p>
              <a:p>
                <a:endParaRPr lang="en-US" dirty="0"/>
              </a:p>
              <a:p>
                <a:r>
                  <a:rPr lang="en-US" dirty="0" smtClean="0"/>
                  <a:t>Here </a:t>
                </a:r>
                <a14:m>
                  <m:oMath xmlns:m="http://schemas.openxmlformats.org/officeDocument/2006/math">
                    <m:r>
                      <a:rPr lang="en-US" b="0" i="1" smtClean="0">
                        <a:latin typeface="Cambria Math" panose="02040503050406030204" pitchFamily="18" charset="0"/>
                      </a:rPr>
                      <m:t>𝜖</m:t>
                    </m:r>
                  </m:oMath>
                </a14:m>
                <a:r>
                  <a:rPr lang="en-US" dirty="0" smtClean="0"/>
                  <a:t> is a noise threshold. For </a:t>
                </a:r>
                <a14:m>
                  <m:oMath xmlns:m="http://schemas.openxmlformats.org/officeDocument/2006/math">
                    <m:r>
                      <a:rPr lang="en-US" i="1">
                        <a:latin typeface="Cambria Math" panose="02040503050406030204" pitchFamily="18" charset="0"/>
                      </a:rPr>
                      <m:t>𝜖</m:t>
                    </m:r>
                    <m:r>
                      <a:rPr lang="en-US" b="0" i="1" smtClean="0">
                        <a:latin typeface="Cambria Math" panose="02040503050406030204" pitchFamily="18" charset="0"/>
                      </a:rPr>
                      <m:t>=0.001</m:t>
                    </m:r>
                  </m:oMath>
                </a14:m>
                <a:r>
                  <a:rPr lang="en-US" dirty="0" smtClean="0"/>
                  <a:t> we define a maximum attenuation of 30dB.</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1504" r="-667"/>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37000" contrast="100000"/>
                    </a14:imgEffect>
                  </a14:imgLayer>
                </a14:imgProps>
              </a:ext>
            </a:extLst>
          </a:blip>
          <a:stretch>
            <a:fillRect/>
          </a:stretch>
        </p:blipFill>
        <p:spPr>
          <a:xfrm>
            <a:off x="3833592" y="4013468"/>
            <a:ext cx="6381750" cy="828675"/>
          </a:xfrm>
          <a:prstGeom prst="rect">
            <a:avLst/>
          </a:prstGeom>
        </p:spPr>
      </p:pic>
      <p:pic>
        <p:nvPicPr>
          <p:cNvPr id="5" name="Picture 4"/>
          <p:cNvPicPr>
            <a:picLocks noChangeAspect="1"/>
          </p:cNvPicPr>
          <p:nvPr/>
        </p:nvPicPr>
        <p:blipFill>
          <a:blip r:embed="rId5">
            <a:extLst>
              <a:ext uri="{BEBA8EAE-BF5A-486C-A8C5-ECC9F3942E4B}">
                <a14:imgProps xmlns:a14="http://schemas.microsoft.com/office/drawing/2010/main">
                  <a14:imgLayer r:embed="rId6">
                    <a14:imgEffect>
                      <a14:brightnessContrast bright="1000" contrast="78000"/>
                    </a14:imgEffect>
                  </a14:imgLayer>
                </a14:imgProps>
              </a:ext>
            </a:extLst>
          </a:blip>
          <a:stretch>
            <a:fillRect/>
          </a:stretch>
        </p:blipFill>
        <p:spPr>
          <a:xfrm>
            <a:off x="2770896" y="4146804"/>
            <a:ext cx="1276350" cy="504825"/>
          </a:xfrm>
          <a:prstGeom prst="rect">
            <a:avLst/>
          </a:prstGeom>
        </p:spPr>
      </p:pic>
    </p:spTree>
    <p:extLst>
      <p:ext uri="{BB962C8B-B14F-4D97-AF65-F5344CB8AC3E}">
        <p14:creationId xmlns:p14="http://schemas.microsoft.com/office/powerpoint/2010/main" val="1857336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Notes</a:t>
            </a:r>
            <a:endParaRPr lang="en-US" dirty="0"/>
          </a:p>
        </p:txBody>
      </p:sp>
      <p:sp>
        <p:nvSpPr>
          <p:cNvPr id="3" name="Content Placeholder 2"/>
          <p:cNvSpPr>
            <a:spLocks noGrp="1"/>
          </p:cNvSpPr>
          <p:nvPr>
            <p:ph idx="1"/>
          </p:nvPr>
        </p:nvSpPr>
        <p:spPr/>
        <p:txBody>
          <a:bodyPr/>
          <a:lstStyle/>
          <a:p>
            <a:r>
              <a:rPr lang="en-US" dirty="0" smtClean="0"/>
              <a:t>The modified spectral subtraction process takes place between STFT and ISTFT.</a:t>
            </a:r>
          </a:p>
          <a:p>
            <a:r>
              <a:rPr lang="en-US" dirty="0" smtClean="0"/>
              <a:t>After taking STFT we perform the squared magnitudes, </a:t>
            </a:r>
            <a:r>
              <a:rPr lang="en-US" dirty="0" err="1" smtClean="0"/>
              <a:t>i.e</a:t>
            </a:r>
            <a:r>
              <a:rPr lang="en-US" dirty="0" smtClean="0"/>
              <a:t> power in each frequency bins, and perform the convolution operation as shown before to estimate the power due to late reflection in that particular bin.</a:t>
            </a:r>
          </a:p>
          <a:p>
            <a:r>
              <a:rPr lang="en-US" dirty="0" smtClean="0"/>
              <a:t>Then we finish the spectral subtraction by determining the attenuation factors and multiplying the powers accordingly.</a:t>
            </a:r>
          </a:p>
          <a:p>
            <a:r>
              <a:rPr lang="en-US" dirty="0" smtClean="0"/>
              <a:t>We get the magnitudes from the squared roots of the powers and the phase is kept unchanged.</a:t>
            </a:r>
          </a:p>
          <a:p>
            <a:r>
              <a:rPr lang="en-US" dirty="0" smtClean="0"/>
              <a:t>Then we take ISTFT to get the final signal.</a:t>
            </a:r>
          </a:p>
          <a:p>
            <a:endParaRPr lang="en-US" dirty="0" smtClean="0"/>
          </a:p>
          <a:p>
            <a:endParaRPr lang="en-US" dirty="0"/>
          </a:p>
        </p:txBody>
      </p:sp>
    </p:spTree>
    <p:extLst>
      <p:ext uri="{BB962C8B-B14F-4D97-AF65-F5344CB8AC3E}">
        <p14:creationId xmlns:p14="http://schemas.microsoft.com/office/powerpoint/2010/main" val="875038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criterion for silence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A frame is silenced when</a:t>
                </a:r>
              </a:p>
              <a:p>
                <a:pPr lvl="1"/>
                <a:r>
                  <a:rPr lang="en-US" dirty="0" smtClean="0"/>
                  <a:t>The energy of the inverse filtered speech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𝑧</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dirty="0" smtClean="0"/>
                  <a:t> is less than a threshold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1</m:t>
                        </m:r>
                      </m:sub>
                    </m:sSub>
                  </m:oMath>
                </a14:m>
                <a:r>
                  <a:rPr lang="en-US" dirty="0" smtClean="0"/>
                  <a:t>. i.e.</a:t>
                </a:r>
              </a:p>
              <a:p>
                <a:pPr marL="274320" lvl="1" indent="0" algn="ctr">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d>
                        <m:dPr>
                          <m:ctrlPr>
                            <a:rPr lang="en-US" i="1">
                              <a:latin typeface="Cambria Math" panose="02040503050406030204" pitchFamily="18" charset="0"/>
                            </a:rPr>
                          </m:ctrlPr>
                        </m:dPr>
                        <m:e>
                          <m:r>
                            <a:rPr lang="en-US" i="1">
                              <a:latin typeface="Cambria Math" panose="02040503050406030204" pitchFamily="18" charset="0"/>
                            </a:rPr>
                            <m:t>𝑖</m:t>
                          </m:r>
                        </m:e>
                      </m:d>
                      <m:r>
                        <a:rPr lang="en-US" b="0" i="1" smtClean="0">
                          <a:latin typeface="Cambria Math" panose="02040503050406030204" pitchFamily="18" charset="0"/>
                        </a:rPr>
                        <m:t>&lt;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𝜗</m:t>
                          </m:r>
                        </m:e>
                        <m:sub>
                          <m:r>
                            <a:rPr lang="en-US" i="1">
                              <a:latin typeface="Cambria Math" panose="02040503050406030204" pitchFamily="18" charset="0"/>
                              <a:ea typeface="Cambria Math" panose="02040503050406030204" pitchFamily="18" charset="0"/>
                            </a:rPr>
                            <m:t>1</m:t>
                          </m:r>
                        </m:sub>
                      </m:sSub>
                    </m:oMath>
                  </m:oMathPara>
                </a14:m>
                <a:endParaRPr lang="en-US" dirty="0" smtClean="0"/>
              </a:p>
              <a:p>
                <a:pPr marL="274320" lvl="1" indent="0">
                  <a:lnSpc>
                    <a:spcPct val="150000"/>
                  </a:lnSpc>
                  <a:buNone/>
                </a:pPr>
                <a:r>
                  <a:rPr lang="en-US" dirty="0" smtClean="0"/>
                  <a:t>And,</a:t>
                </a:r>
              </a:p>
              <a:p>
                <a:pPr lvl="1"/>
                <a:r>
                  <a:rPr lang="en-US" dirty="0"/>
                  <a:t>The energy </a:t>
                </a:r>
                <a:r>
                  <a:rPr lang="en-US" dirty="0" smtClean="0"/>
                  <a:t>ratio of </a:t>
                </a:r>
                <a:r>
                  <a:rPr lang="en-US" dirty="0"/>
                  <a:t>the inverse filtered speech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oMath>
                </a14:m>
                <a:r>
                  <a:rPr lang="en-US" dirty="0" smtClean="0"/>
                  <a:t> to the spectral subtracted speech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sub>
                    </m:sSub>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oMath>
                </a14:m>
                <a:r>
                  <a:rPr lang="en-US" dirty="0"/>
                  <a:t> </a:t>
                </a:r>
                <a:r>
                  <a:rPr lang="en-US" dirty="0" smtClean="0"/>
                  <a:t>  is greater </a:t>
                </a:r>
                <a:r>
                  <a:rPr lang="en-US" dirty="0"/>
                  <a:t>than a threshold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2</m:t>
                        </m:r>
                      </m:sub>
                    </m:sSub>
                  </m:oMath>
                </a14:m>
                <a:r>
                  <a:rPr lang="en-US" dirty="0" smtClean="0"/>
                  <a:t>. i.e.</a:t>
                </a:r>
              </a:p>
              <a:p>
                <a:pPr marL="274320" lvl="1" indent="0">
                  <a:lnSpc>
                    <a:spcPct val="150000"/>
                  </a:lnSpc>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𝑧</m:t>
                              </m:r>
                            </m:sub>
                          </m:sSub>
                          <m:d>
                            <m:dPr>
                              <m:ctrlPr>
                                <a:rPr lang="en-US" i="1">
                                  <a:latin typeface="Cambria Math" panose="02040503050406030204" pitchFamily="18" charset="0"/>
                                </a:rPr>
                              </m:ctrlPr>
                            </m:dPr>
                            <m:e>
                              <m:r>
                                <a:rPr lang="en-US" i="1">
                                  <a:latin typeface="Cambria Math" panose="02040503050406030204" pitchFamily="18" charset="0"/>
                                </a:rPr>
                                <m:t>𝑖</m:t>
                              </m:r>
                            </m:e>
                          </m:d>
                        </m:num>
                        <m:den>
                          <m:sSub>
                            <m:sSubPr>
                              <m:ctrlPr>
                                <a:rPr lang="en-US" i="1">
                                  <a:latin typeface="Cambria Math" panose="02040503050406030204" pitchFamily="18" charset="0"/>
                                </a:rPr>
                              </m:ctrlPr>
                            </m:sSubPr>
                            <m:e>
                              <m:r>
                                <a:rPr lang="en-US" i="1">
                                  <a:latin typeface="Cambria Math" panose="02040503050406030204" pitchFamily="18" charset="0"/>
                                </a:rPr>
                                <m:t>𝐸</m:t>
                              </m:r>
                            </m:e>
                            <m:sub>
                              <m:acc>
                                <m:accPr>
                                  <m:chr m:val="̃"/>
                                  <m:ctrlPr>
                                    <a:rPr lang="en-US" i="1">
                                      <a:latin typeface="Cambria Math" panose="02040503050406030204" pitchFamily="18" charset="0"/>
                                    </a:rPr>
                                  </m:ctrlPr>
                                </m:accPr>
                                <m:e>
                                  <m:r>
                                    <a:rPr lang="en-US" i="1">
                                      <a:latin typeface="Cambria Math" panose="02040503050406030204" pitchFamily="18" charset="0"/>
                                    </a:rPr>
                                    <m:t>𝑥</m:t>
                                  </m:r>
                                </m:e>
                              </m:acc>
                            </m:sub>
                          </m:sSub>
                          <m:d>
                            <m:dPr>
                              <m:ctrlPr>
                                <a:rPr lang="en-US" i="1">
                                  <a:latin typeface="Cambria Math" panose="02040503050406030204" pitchFamily="18" charset="0"/>
                                </a:rPr>
                              </m:ctrlPr>
                            </m:dPr>
                            <m:e>
                              <m:r>
                                <a:rPr lang="en-US" i="1">
                                  <a:latin typeface="Cambria Math" panose="02040503050406030204" pitchFamily="18" charset="0"/>
                                </a:rPr>
                                <m:t>𝑖</m:t>
                              </m:r>
                            </m:e>
                          </m:d>
                        </m:den>
                      </m:f>
                      <m:r>
                        <a:rPr lang="en-US" b="0" i="1" smtClean="0">
                          <a:latin typeface="Cambria Math" panose="02040503050406030204" pitchFamily="18" charset="0"/>
                        </a:rPr>
                        <m:t>&gt;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𝜗</m:t>
                          </m:r>
                        </m:e>
                        <m:sub>
                          <m:r>
                            <a:rPr lang="en-US" b="0" i="1" smtClean="0">
                              <a:latin typeface="Cambria Math" panose="02040503050406030204" pitchFamily="18" charset="0"/>
                              <a:ea typeface="Cambria Math" panose="02040503050406030204" pitchFamily="18" charset="0"/>
                            </a:rPr>
                            <m:t>2</m:t>
                          </m:r>
                        </m:sub>
                      </m:sSub>
                    </m:oMath>
                  </m:oMathPara>
                </a14:m>
                <a:endParaRPr lang="en-US" dirty="0" smtClean="0"/>
              </a:p>
              <a:p>
                <a:pPr>
                  <a:lnSpc>
                    <a:spcPct val="150000"/>
                  </a:lnSpc>
                </a:pPr>
                <a:r>
                  <a:rPr lang="en-US" dirty="0" smtClean="0"/>
                  <a:t>However we used this criterion sparingly because too hard a criterion degrades speech quality (from auditory experience).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2256"/>
                </a:stretch>
              </a:blipFill>
            </p:spPr>
            <p:txBody>
              <a:bodyPr/>
              <a:lstStyle/>
              <a:p>
                <a:r>
                  <a:rPr lang="en-US">
                    <a:noFill/>
                  </a:rPr>
                  <a:t> </a:t>
                </a:r>
              </a:p>
            </p:txBody>
          </p:sp>
        </mc:Fallback>
      </mc:AlternateContent>
    </p:spTree>
    <p:extLst>
      <p:ext uri="{BB962C8B-B14F-4D97-AF65-F5344CB8AC3E}">
        <p14:creationId xmlns:p14="http://schemas.microsoft.com/office/powerpoint/2010/main" val="1446492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Text Placeholder 2"/>
          <p:cNvSpPr>
            <a:spLocks noGrp="1"/>
          </p:cNvSpPr>
          <p:nvPr>
            <p:ph type="body" idx="1"/>
          </p:nvPr>
        </p:nvSpPr>
        <p:spPr/>
        <p:txBody>
          <a:bodyPr/>
          <a:lstStyle/>
          <a:p>
            <a:r>
              <a:rPr lang="en-US" dirty="0" smtClean="0"/>
              <a:t>And relevant discussions</a:t>
            </a:r>
            <a:endParaRPr lang="en-US" dirty="0"/>
          </a:p>
        </p:txBody>
      </p:sp>
    </p:spTree>
    <p:extLst>
      <p:ext uri="{BB962C8B-B14F-4D97-AF65-F5344CB8AC3E}">
        <p14:creationId xmlns:p14="http://schemas.microsoft.com/office/powerpoint/2010/main" val="25835294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271" y="136902"/>
            <a:ext cx="10058400" cy="1609344"/>
          </a:xfrm>
        </p:spPr>
        <p:txBody>
          <a:bodyPr/>
          <a:lstStyle/>
          <a:p>
            <a:r>
              <a:rPr lang="en-US" dirty="0" smtClean="0"/>
              <a:t>Results: Waveforms</a:t>
            </a:r>
            <a:endParaRPr lang="en-US" dirty="0"/>
          </a:p>
        </p:txBody>
      </p:sp>
      <p:pic>
        <p:nvPicPr>
          <p:cNvPr id="4" name="Content Placeholder 3"/>
          <p:cNvPicPr>
            <a:picLocks noGrp="1" noChangeAspect="1"/>
          </p:cNvPicPr>
          <p:nvPr>
            <p:ph idx="1"/>
          </p:nvPr>
        </p:nvPicPr>
        <p:blipFill>
          <a:blip r:embed="rId2"/>
          <a:stretch>
            <a:fillRect/>
          </a:stretch>
        </p:blipFill>
        <p:spPr>
          <a:xfrm>
            <a:off x="-517668" y="1080638"/>
            <a:ext cx="12366231" cy="5661452"/>
          </a:xfrm>
          <a:prstGeom prst="rect">
            <a:avLst/>
          </a:prstGeom>
        </p:spPr>
      </p:pic>
    </p:spTree>
    <p:extLst>
      <p:ext uri="{BB962C8B-B14F-4D97-AF65-F5344CB8AC3E}">
        <p14:creationId xmlns:p14="http://schemas.microsoft.com/office/powerpoint/2010/main" val="10626025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345" y="-288104"/>
            <a:ext cx="10058400" cy="1609344"/>
          </a:xfrm>
        </p:spPr>
        <p:txBody>
          <a:bodyPr/>
          <a:lstStyle/>
          <a:p>
            <a:r>
              <a:rPr lang="en-US" dirty="0" smtClean="0"/>
              <a:t>Results: Spectrogram</a:t>
            </a:r>
            <a:endParaRPr lang="en-US" dirty="0"/>
          </a:p>
        </p:txBody>
      </p:sp>
      <p:pic>
        <p:nvPicPr>
          <p:cNvPr id="4" name="Content Placeholder 3"/>
          <p:cNvPicPr>
            <a:picLocks noGrp="1" noChangeAspect="1"/>
          </p:cNvPicPr>
          <p:nvPr>
            <p:ph idx="1"/>
          </p:nvPr>
        </p:nvPicPr>
        <p:blipFill>
          <a:blip r:embed="rId2"/>
          <a:stretch>
            <a:fillRect/>
          </a:stretch>
        </p:blipFill>
        <p:spPr>
          <a:xfrm>
            <a:off x="-682581" y="701259"/>
            <a:ext cx="13340253" cy="6343485"/>
          </a:xfrm>
          <a:prstGeom prst="rect">
            <a:avLst/>
          </a:prstGeom>
        </p:spPr>
      </p:pic>
    </p:spTree>
    <p:extLst>
      <p:ext uri="{BB962C8B-B14F-4D97-AF65-F5344CB8AC3E}">
        <p14:creationId xmlns:p14="http://schemas.microsoft.com/office/powerpoint/2010/main" val="819407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PESQ and speech quality</a:t>
            </a:r>
            <a:endParaRPr lang="en-US"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2706303984"/>
                  </p:ext>
                </p:extLst>
              </p:nvPr>
            </p:nvGraphicFramePr>
            <p:xfrm>
              <a:off x="1069975" y="2816357"/>
              <a:ext cx="8331602" cy="2578315"/>
            </p:xfrm>
            <a:graphic>
              <a:graphicData uri="http://schemas.openxmlformats.org/drawingml/2006/table">
                <a:tbl>
                  <a:tblPr firstRow="1" bandRow="1">
                    <a:tableStyleId>{5940675A-B579-460E-94D1-54222C63F5DA}</a:tableStyleId>
                  </a:tblPr>
                  <a:tblGrid>
                    <a:gridCol w="3352800"/>
                    <a:gridCol w="2583332"/>
                    <a:gridCol w="2395470"/>
                  </a:tblGrid>
                  <a:tr h="454875">
                    <a:tc rowSpan="2">
                      <a:txBody>
                        <a:bodyPr/>
                        <a:lstStyle/>
                        <a:p>
                          <a:pPr algn="ctr"/>
                          <a:r>
                            <a:rPr lang="en-US" dirty="0" smtClean="0"/>
                            <a:t>Signal</a:t>
                          </a:r>
                          <a:endParaRPr lang="en-US" dirty="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2">
                      <a:txBody>
                        <a:bodyPr/>
                        <a:lstStyle/>
                        <a:p>
                          <a:pPr algn="ctr"/>
                          <a:r>
                            <a:rPr lang="en-US" dirty="0" smtClean="0"/>
                            <a:t>PESQ</a:t>
                          </a:r>
                          <a:r>
                            <a:rPr lang="en-US" baseline="30000" dirty="0" smtClean="0"/>
                            <a:t>[4]</a:t>
                          </a:r>
                          <a:endParaRPr lang="en-US" dirty="0"/>
                        </a:p>
                      </a:txBody>
                      <a:tcPr>
                        <a:lnL w="381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r>
                  <a:tr h="334850">
                    <a:tc v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Raw</a:t>
                          </a:r>
                          <a:r>
                            <a:rPr lang="en-US" baseline="0" dirty="0" smtClean="0"/>
                            <a:t>-MOS</a:t>
                          </a:r>
                          <a:endParaRPr lang="en-US" dirty="0"/>
                        </a:p>
                      </a:txBody>
                      <a:tcPr>
                        <a:lnL w="381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MOS-LQO</a:t>
                          </a:r>
                        </a:p>
                        <a:p>
                          <a:pPr algn="ctr"/>
                          <a:endParaRPr lang="en-US" dirty="0"/>
                        </a:p>
                      </a:txBody>
                      <a:tcP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r>
                            <a:rPr lang="en-US" dirty="0" smtClean="0"/>
                            <a:t>Clean speech, x (maximum)</a:t>
                          </a:r>
                          <a:endParaRPr lang="en-US"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dirty="0" smtClean="0"/>
                            <a:t>4.500</a:t>
                          </a:r>
                          <a:endParaRPr lang="en-US"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dirty="0" smtClean="0"/>
                            <a:t>4.549</a:t>
                          </a:r>
                          <a:endParaRPr lang="en-US" dirty="0"/>
                        </a:p>
                      </a:txBody>
                      <a:tcPr>
                        <a:lnT w="38100" cap="flat" cmpd="sng" algn="ctr">
                          <a:solidFill>
                            <a:schemeClr val="tx1"/>
                          </a:solidFill>
                          <a:prstDash val="solid"/>
                          <a:round/>
                          <a:headEnd type="none" w="med" len="med"/>
                          <a:tailEnd type="none" w="med" len="med"/>
                        </a:lnT>
                      </a:tcPr>
                    </a:tc>
                  </a:tr>
                  <a:tr h="370840">
                    <a:tc>
                      <a:txBody>
                        <a:bodyPr/>
                        <a:lstStyle/>
                        <a:p>
                          <a:r>
                            <a:rPr lang="en-US" dirty="0" smtClean="0"/>
                            <a:t>Reverberant speech, y</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2.384</a:t>
                          </a:r>
                        </a:p>
                      </a:txBody>
                      <a:tcPr>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1.960</a:t>
                          </a:r>
                        </a:p>
                      </a:txBody>
                      <a:tcPr/>
                    </a:tc>
                  </a:tr>
                  <a:tr h="370840">
                    <a:tc>
                      <a:txBody>
                        <a:bodyPr/>
                        <a:lstStyle/>
                        <a:p>
                          <a:r>
                            <a:rPr lang="en-US" dirty="0" smtClean="0"/>
                            <a:t>Inverse filtered speech, z</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2.425</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2.046</a:t>
                          </a:r>
                          <a:endParaRPr lang="en-US" dirty="0"/>
                        </a:p>
                      </a:txBody>
                      <a:tcPr/>
                    </a:tc>
                  </a:tr>
                  <a:tr h="370840">
                    <a:tc>
                      <a:txBody>
                        <a:bodyPr/>
                        <a:lstStyle/>
                        <a:p>
                          <a:r>
                            <a:rPr lang="en-US" dirty="0" smtClean="0"/>
                            <a:t>Final (spectral subtracted),</a:t>
                          </a:r>
                          <a:r>
                            <a:rPr lang="en-US" baseline="0" dirty="0" smtClean="0"/>
                            <a:t> </a:t>
                          </a:r>
                          <a14:m>
                            <m:oMath xmlns:m="http://schemas.openxmlformats.org/officeDocument/2006/math">
                              <m:acc>
                                <m:accPr>
                                  <m:chr m:val="̂"/>
                                  <m:ctrlPr>
                                    <a:rPr lang="en-US" b="0" i="1" baseline="0" smtClean="0">
                                      <a:latin typeface="Cambria Math" panose="02040503050406030204" pitchFamily="18" charset="0"/>
                                    </a:rPr>
                                  </m:ctrlPr>
                                </m:accPr>
                                <m:e>
                                  <m:r>
                                    <m:rPr>
                                      <m:sty m:val="p"/>
                                    </m:rPr>
                                    <a:rPr lang="en-US" b="0" i="0" baseline="0" smtClean="0">
                                      <a:latin typeface="Cambria Math" panose="02040503050406030204" pitchFamily="18" charset="0"/>
                                    </a:rPr>
                                    <m:t>x</m:t>
                                  </m:r>
                                </m:e>
                              </m:acc>
                            </m:oMath>
                          </a14:m>
                          <a:endParaRPr lang="en-US" i="0" dirty="0">
                            <a:latin typeface="Calibri" panose="020F0502020204030204" pitchFamily="34" charset="0"/>
                            <a:cs typeface="Calibri" panose="020F0502020204030204" pitchFamily="34" charset="0"/>
                          </a:endParaRPr>
                        </a:p>
                      </a:txBody>
                      <a:tcPr>
                        <a:lnR w="38100" cap="flat" cmpd="sng" algn="ctr">
                          <a:solidFill>
                            <a:schemeClr val="tx1"/>
                          </a:solidFill>
                          <a:prstDash val="solid"/>
                          <a:round/>
                          <a:headEnd type="none" w="med" len="med"/>
                          <a:tailEnd type="none" w="med" len="med"/>
                        </a:lnR>
                      </a:tcPr>
                    </a:tc>
                    <a:tc>
                      <a:txBody>
                        <a:bodyPr/>
                        <a:lstStyle/>
                        <a:p>
                          <a:pPr algn="ctr"/>
                          <a:r>
                            <a:rPr lang="en-US" dirty="0" smtClean="0"/>
                            <a:t>2.505</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2.142</a:t>
                          </a:r>
                          <a:endParaRPr lang="en-US" dirty="0"/>
                        </a:p>
                      </a:txBody>
                      <a:tcPr/>
                    </a:tc>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2706303984"/>
                  </p:ext>
                </p:extLst>
              </p:nvPr>
            </p:nvGraphicFramePr>
            <p:xfrm>
              <a:off x="1069975" y="2816357"/>
              <a:ext cx="8331602" cy="2578315"/>
            </p:xfrm>
            <a:graphic>
              <a:graphicData uri="http://schemas.openxmlformats.org/drawingml/2006/table">
                <a:tbl>
                  <a:tblPr firstRow="1" bandRow="1">
                    <a:tableStyleId>{5940675A-B579-460E-94D1-54222C63F5DA}</a:tableStyleId>
                  </a:tblPr>
                  <a:tblGrid>
                    <a:gridCol w="3352800"/>
                    <a:gridCol w="2583332"/>
                    <a:gridCol w="2395470"/>
                  </a:tblGrid>
                  <a:tr h="454875">
                    <a:tc rowSpan="2">
                      <a:txBody>
                        <a:bodyPr/>
                        <a:lstStyle/>
                        <a:p>
                          <a:pPr algn="ctr"/>
                          <a:r>
                            <a:rPr lang="en-US" dirty="0" smtClean="0"/>
                            <a:t>Signal</a:t>
                          </a:r>
                          <a:endParaRPr lang="en-US" dirty="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2">
                      <a:txBody>
                        <a:bodyPr/>
                        <a:lstStyle/>
                        <a:p>
                          <a:pPr algn="ctr"/>
                          <a:r>
                            <a:rPr lang="en-US" dirty="0" smtClean="0"/>
                            <a:t>PESQ</a:t>
                          </a:r>
                          <a:r>
                            <a:rPr lang="en-US" baseline="30000" dirty="0" smtClean="0"/>
                            <a:t>[4]</a:t>
                          </a:r>
                          <a:endParaRPr lang="en-US" dirty="0"/>
                        </a:p>
                      </a:txBody>
                      <a:tcPr>
                        <a:lnL w="381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r>
                  <a:tr h="640080">
                    <a:tc v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Raw</a:t>
                          </a:r>
                          <a:r>
                            <a:rPr lang="en-US" baseline="0" dirty="0" smtClean="0"/>
                            <a:t>-MOS</a:t>
                          </a:r>
                          <a:endParaRPr lang="en-US" dirty="0"/>
                        </a:p>
                      </a:txBody>
                      <a:tcPr>
                        <a:lnL w="381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MOS-LQO</a:t>
                          </a:r>
                        </a:p>
                        <a:p>
                          <a:pPr algn="ctr"/>
                          <a:endParaRPr lang="en-US" dirty="0"/>
                        </a:p>
                      </a:txBody>
                      <a:tcP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r>
                            <a:rPr lang="en-US" dirty="0" smtClean="0"/>
                            <a:t>Clean speech, x (maximum)</a:t>
                          </a:r>
                          <a:endParaRPr lang="en-US"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dirty="0" smtClean="0"/>
                            <a:t>4.500</a:t>
                          </a:r>
                          <a:endParaRPr lang="en-US"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dirty="0" smtClean="0"/>
                            <a:t>4.549</a:t>
                          </a:r>
                          <a:endParaRPr lang="en-US" dirty="0"/>
                        </a:p>
                      </a:txBody>
                      <a:tcPr>
                        <a:lnT w="38100" cap="flat" cmpd="sng" algn="ctr">
                          <a:solidFill>
                            <a:schemeClr val="tx1"/>
                          </a:solidFill>
                          <a:prstDash val="solid"/>
                          <a:round/>
                          <a:headEnd type="none" w="med" len="med"/>
                          <a:tailEnd type="none" w="med" len="med"/>
                        </a:lnT>
                      </a:tcPr>
                    </a:tc>
                  </a:tr>
                  <a:tr h="370840">
                    <a:tc>
                      <a:txBody>
                        <a:bodyPr/>
                        <a:lstStyle/>
                        <a:p>
                          <a:r>
                            <a:rPr lang="en-US" dirty="0" smtClean="0"/>
                            <a:t>Reverberant speech, y</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2.384</a:t>
                          </a:r>
                        </a:p>
                      </a:txBody>
                      <a:tcPr>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1.960</a:t>
                          </a:r>
                        </a:p>
                      </a:txBody>
                      <a:tcPr/>
                    </a:tc>
                  </a:tr>
                  <a:tr h="370840">
                    <a:tc>
                      <a:txBody>
                        <a:bodyPr/>
                        <a:lstStyle/>
                        <a:p>
                          <a:r>
                            <a:rPr lang="en-US" dirty="0" smtClean="0"/>
                            <a:t>Inverse filtered speech, z</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2.425</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2.046</a:t>
                          </a:r>
                          <a:endParaRPr lang="en-US" dirty="0"/>
                        </a:p>
                      </a:txBody>
                      <a:tcPr/>
                    </a:tc>
                  </a:tr>
                  <a:tr h="370840">
                    <a:tc>
                      <a:txBody>
                        <a:bodyPr/>
                        <a:lstStyle/>
                        <a:p>
                          <a:endParaRPr lang="en-US"/>
                        </a:p>
                      </a:txBody>
                      <a:tcPr>
                        <a:lnR w="38100" cap="flat" cmpd="sng" algn="ctr">
                          <a:solidFill>
                            <a:schemeClr val="tx1"/>
                          </a:solidFill>
                          <a:prstDash val="solid"/>
                          <a:round/>
                          <a:headEnd type="none" w="med" len="med"/>
                          <a:tailEnd type="none" w="med" len="med"/>
                        </a:lnR>
                        <a:blipFill rotWithShape="0">
                          <a:blip r:embed="rId10"/>
                          <a:stretch>
                            <a:fillRect l="-181" t="-601639" r="-149002" b="-24590"/>
                          </a:stretch>
                        </a:blipFill>
                      </a:tcPr>
                    </a:tc>
                    <a:tc>
                      <a:txBody>
                        <a:bodyPr/>
                        <a:lstStyle/>
                        <a:p>
                          <a:pPr algn="ctr"/>
                          <a:r>
                            <a:rPr lang="en-US" dirty="0" smtClean="0"/>
                            <a:t>2.505</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2.142</a:t>
                          </a:r>
                          <a:endParaRPr lang="en-US" dirty="0"/>
                        </a:p>
                      </a:txBody>
                      <a:tcPr/>
                    </a:tc>
                  </a:tr>
                </a:tbl>
              </a:graphicData>
            </a:graphic>
          </p:graphicFrame>
        </mc:Fallback>
      </mc:AlternateContent>
      <p:pic>
        <p:nvPicPr>
          <p:cNvPr id="9" name="speech_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667338" y="3768254"/>
            <a:ext cx="609600" cy="609600"/>
          </a:xfrm>
          <a:prstGeom prst="rect">
            <a:avLst/>
          </a:prstGeom>
        </p:spPr>
      </p:pic>
      <p:pic>
        <p:nvPicPr>
          <p:cNvPr id="10" name="speech_xh">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667338" y="5163986"/>
            <a:ext cx="609600" cy="609600"/>
          </a:xfrm>
          <a:prstGeom prst="rect">
            <a:avLst/>
          </a:prstGeom>
        </p:spPr>
      </p:pic>
      <p:pic>
        <p:nvPicPr>
          <p:cNvPr id="11" name="speech_y">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667338" y="4246114"/>
            <a:ext cx="609600" cy="609600"/>
          </a:xfrm>
          <a:prstGeom prst="rect">
            <a:avLst/>
          </a:prstGeom>
        </p:spPr>
      </p:pic>
      <p:pic>
        <p:nvPicPr>
          <p:cNvPr id="12" name="speech_z">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667338" y="4712818"/>
            <a:ext cx="609600" cy="609600"/>
          </a:xfrm>
          <a:prstGeom prst="rect">
            <a:avLst/>
          </a:prstGeom>
        </p:spPr>
      </p:pic>
      <p:sp>
        <p:nvSpPr>
          <p:cNvPr id="3" name="TextBox 2"/>
          <p:cNvSpPr txBox="1"/>
          <p:nvPr/>
        </p:nvSpPr>
        <p:spPr>
          <a:xfrm>
            <a:off x="1171977" y="2369713"/>
            <a:ext cx="3959674" cy="369332"/>
          </a:xfrm>
          <a:prstGeom prst="rect">
            <a:avLst/>
          </a:prstGeom>
          <a:noFill/>
        </p:spPr>
        <p:txBody>
          <a:bodyPr wrap="none" rtlCol="0">
            <a:spAutoFit/>
          </a:bodyPr>
          <a:lstStyle/>
          <a:p>
            <a:r>
              <a:rPr lang="en-US" dirty="0" smtClean="0"/>
              <a:t>Sample1: Single Female Monologue</a:t>
            </a:r>
            <a:endParaRPr lang="en-US" dirty="0"/>
          </a:p>
        </p:txBody>
      </p:sp>
    </p:spTree>
    <p:extLst>
      <p:ext uri="{BB962C8B-B14F-4D97-AF65-F5344CB8AC3E}">
        <p14:creationId xmlns:p14="http://schemas.microsoft.com/office/powerpoint/2010/main" val="37555152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00" fill="hold"/>
                                        <p:tgtEl>
                                          <p:spTgt spid="10"/>
                                        </p:tgtEl>
                                      </p:cBhvr>
                                    </p:cmd>
                                  </p:childTnLst>
                                </p:cTn>
                              </p:par>
                            </p:childTnLst>
                          </p:cTn>
                        </p:par>
                      </p:childTnLst>
                    </p:cTn>
                  </p:par>
                </p:childTnLst>
              </p:cTn>
              <p:nextCondLst>
                <p:cond evt="onClick" delay="0">
                  <p:tgtEl>
                    <p:spTgt spid="10"/>
                  </p:tgtEl>
                </p:cond>
              </p:nextCondLst>
            </p:seq>
            <p:audio>
              <p:cMediaNode vol="10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000" fill="hold"/>
                                        <p:tgtEl>
                                          <p:spTgt spid="12"/>
                                        </p:tgtEl>
                                      </p:cBhvr>
                                    </p:cmd>
                                  </p:childTnLst>
                                </p:cTn>
                              </p:par>
                            </p:childTnLst>
                          </p:cTn>
                        </p:par>
                      </p:childTnLst>
                    </p:cTn>
                  </p:par>
                </p:childTnLst>
              </p:cTn>
              <p:nextCondLst>
                <p:cond evt="onClick" delay="0">
                  <p:tgtEl>
                    <p:spTgt spid="12"/>
                  </p:tgtEl>
                </p:cond>
              </p:nextCondLst>
            </p:seq>
            <p:audio>
              <p:cMediaNode vol="100000">
                <p:cTn id="25" fill="hold" display="0">
                  <p:stCondLst>
                    <p:cond delay="indefinite"/>
                  </p:stCondLst>
                  <p:endCondLst>
                    <p:cond evt="onStopAudio" delay="0">
                      <p:tgtEl>
                        <p:sldTgt/>
                      </p:tgtEl>
                    </p:cond>
                  </p:endCondLst>
                </p:cTn>
                <p:tgtEl>
                  <p:spTgt spid="12"/>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PESQ and speech quality</a:t>
            </a:r>
            <a:endParaRPr lang="en-US"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1734298612"/>
                  </p:ext>
                </p:extLst>
              </p:nvPr>
            </p:nvGraphicFramePr>
            <p:xfrm>
              <a:off x="1069975" y="2816357"/>
              <a:ext cx="8331602" cy="2578315"/>
            </p:xfrm>
            <a:graphic>
              <a:graphicData uri="http://schemas.openxmlformats.org/drawingml/2006/table">
                <a:tbl>
                  <a:tblPr firstRow="1" bandRow="1">
                    <a:tableStyleId>{5940675A-B579-460E-94D1-54222C63F5DA}</a:tableStyleId>
                  </a:tblPr>
                  <a:tblGrid>
                    <a:gridCol w="3352800"/>
                    <a:gridCol w="2583332"/>
                    <a:gridCol w="2395470"/>
                  </a:tblGrid>
                  <a:tr h="454875">
                    <a:tc rowSpan="2">
                      <a:txBody>
                        <a:bodyPr/>
                        <a:lstStyle/>
                        <a:p>
                          <a:pPr algn="ctr"/>
                          <a:r>
                            <a:rPr lang="en-US" dirty="0" smtClean="0"/>
                            <a:t>Signal</a:t>
                          </a:r>
                          <a:endParaRPr lang="en-US" dirty="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2">
                      <a:txBody>
                        <a:bodyPr/>
                        <a:lstStyle/>
                        <a:p>
                          <a:pPr algn="ctr"/>
                          <a:r>
                            <a:rPr lang="en-US" dirty="0" smtClean="0"/>
                            <a:t>PESQ</a:t>
                          </a:r>
                          <a:r>
                            <a:rPr lang="en-US" baseline="30000" dirty="0" smtClean="0"/>
                            <a:t>[4]</a:t>
                          </a:r>
                          <a:endParaRPr lang="en-US" dirty="0"/>
                        </a:p>
                      </a:txBody>
                      <a:tcPr>
                        <a:lnL w="381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r>
                  <a:tr h="334850">
                    <a:tc v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Raw</a:t>
                          </a:r>
                          <a:r>
                            <a:rPr lang="en-US" baseline="0" dirty="0" smtClean="0"/>
                            <a:t>-MOS</a:t>
                          </a:r>
                          <a:endParaRPr lang="en-US" dirty="0"/>
                        </a:p>
                      </a:txBody>
                      <a:tcPr>
                        <a:lnL w="381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MOS-LQO</a:t>
                          </a:r>
                        </a:p>
                        <a:p>
                          <a:pPr algn="ctr"/>
                          <a:endParaRPr lang="en-US" dirty="0"/>
                        </a:p>
                      </a:txBody>
                      <a:tcP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r>
                            <a:rPr lang="en-US" dirty="0" smtClean="0"/>
                            <a:t>Clean speech, x (maximum)</a:t>
                          </a:r>
                          <a:endParaRPr lang="en-US"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dirty="0" smtClean="0"/>
                            <a:t>4.500</a:t>
                          </a:r>
                          <a:endParaRPr lang="en-US"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dirty="0" smtClean="0"/>
                            <a:t>4.549</a:t>
                          </a:r>
                          <a:endParaRPr lang="en-US" dirty="0"/>
                        </a:p>
                      </a:txBody>
                      <a:tcPr>
                        <a:lnT w="38100" cap="flat" cmpd="sng" algn="ctr">
                          <a:solidFill>
                            <a:schemeClr val="tx1"/>
                          </a:solidFill>
                          <a:prstDash val="solid"/>
                          <a:round/>
                          <a:headEnd type="none" w="med" len="med"/>
                          <a:tailEnd type="none" w="med" len="med"/>
                        </a:lnT>
                      </a:tcPr>
                    </a:tc>
                  </a:tr>
                  <a:tr h="370840">
                    <a:tc>
                      <a:txBody>
                        <a:bodyPr/>
                        <a:lstStyle/>
                        <a:p>
                          <a:r>
                            <a:rPr lang="en-US" dirty="0" smtClean="0"/>
                            <a:t>Reverberant speech, y</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2.437</a:t>
                          </a:r>
                          <a:endParaRPr lang="en-US" dirty="0" smtClean="0"/>
                        </a:p>
                      </a:txBody>
                      <a:tcPr>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2.060</a:t>
                          </a:r>
                          <a:endParaRPr lang="en-US" dirty="0" smtClean="0"/>
                        </a:p>
                      </a:txBody>
                      <a:tcPr/>
                    </a:tc>
                  </a:tr>
                  <a:tr h="370840">
                    <a:tc>
                      <a:txBody>
                        <a:bodyPr/>
                        <a:lstStyle/>
                        <a:p>
                          <a:r>
                            <a:rPr lang="en-US" dirty="0" smtClean="0"/>
                            <a:t>Inverse filtered speech, z</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2.472</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2.102</a:t>
                          </a:r>
                          <a:endParaRPr lang="en-US" dirty="0"/>
                        </a:p>
                      </a:txBody>
                      <a:tcPr/>
                    </a:tc>
                  </a:tr>
                  <a:tr h="370840">
                    <a:tc>
                      <a:txBody>
                        <a:bodyPr/>
                        <a:lstStyle/>
                        <a:p>
                          <a:r>
                            <a:rPr lang="en-US" dirty="0" smtClean="0"/>
                            <a:t>Final (spectral subtracted),</a:t>
                          </a:r>
                          <a:r>
                            <a:rPr lang="en-US" baseline="0" dirty="0" smtClean="0"/>
                            <a:t> </a:t>
                          </a:r>
                          <a14:m>
                            <m:oMath xmlns:m="http://schemas.openxmlformats.org/officeDocument/2006/math">
                              <m:acc>
                                <m:accPr>
                                  <m:chr m:val="̂"/>
                                  <m:ctrlPr>
                                    <a:rPr lang="en-US" b="0" i="1" baseline="0" smtClean="0">
                                      <a:latin typeface="Cambria Math" panose="02040503050406030204" pitchFamily="18" charset="0"/>
                                    </a:rPr>
                                  </m:ctrlPr>
                                </m:accPr>
                                <m:e>
                                  <m:r>
                                    <m:rPr>
                                      <m:sty m:val="p"/>
                                    </m:rPr>
                                    <a:rPr lang="en-US" b="0" i="0" baseline="0" smtClean="0">
                                      <a:latin typeface="Cambria Math" panose="02040503050406030204" pitchFamily="18" charset="0"/>
                                    </a:rPr>
                                    <m:t>x</m:t>
                                  </m:r>
                                </m:e>
                              </m:acc>
                            </m:oMath>
                          </a14:m>
                          <a:endParaRPr lang="en-US" i="0" dirty="0">
                            <a:latin typeface="Calibri" panose="020F0502020204030204" pitchFamily="34" charset="0"/>
                            <a:cs typeface="Calibri" panose="020F0502020204030204" pitchFamily="34" charset="0"/>
                          </a:endParaRPr>
                        </a:p>
                      </a:txBody>
                      <a:tcPr>
                        <a:lnR w="38100" cap="flat" cmpd="sng" algn="ctr">
                          <a:solidFill>
                            <a:schemeClr val="tx1"/>
                          </a:solidFill>
                          <a:prstDash val="solid"/>
                          <a:round/>
                          <a:headEnd type="none" w="med" len="med"/>
                          <a:tailEnd type="none" w="med" len="med"/>
                        </a:lnR>
                      </a:tcPr>
                    </a:tc>
                    <a:tc>
                      <a:txBody>
                        <a:bodyPr/>
                        <a:lstStyle/>
                        <a:p>
                          <a:pPr algn="ctr"/>
                          <a:r>
                            <a:rPr lang="en-US" dirty="0" smtClean="0"/>
                            <a:t>2.636</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2.307</a:t>
                          </a:r>
                          <a:endParaRPr lang="en-US" dirty="0"/>
                        </a:p>
                      </a:txBody>
                      <a:tcPr/>
                    </a:tc>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1734298612"/>
                  </p:ext>
                </p:extLst>
              </p:nvPr>
            </p:nvGraphicFramePr>
            <p:xfrm>
              <a:off x="1069975" y="2816357"/>
              <a:ext cx="8331602" cy="2578315"/>
            </p:xfrm>
            <a:graphic>
              <a:graphicData uri="http://schemas.openxmlformats.org/drawingml/2006/table">
                <a:tbl>
                  <a:tblPr firstRow="1" bandRow="1">
                    <a:tableStyleId>{5940675A-B579-460E-94D1-54222C63F5DA}</a:tableStyleId>
                  </a:tblPr>
                  <a:tblGrid>
                    <a:gridCol w="3352800"/>
                    <a:gridCol w="2583332"/>
                    <a:gridCol w="2395470"/>
                  </a:tblGrid>
                  <a:tr h="454875">
                    <a:tc rowSpan="2">
                      <a:txBody>
                        <a:bodyPr/>
                        <a:lstStyle/>
                        <a:p>
                          <a:pPr algn="ctr"/>
                          <a:r>
                            <a:rPr lang="en-US" dirty="0" smtClean="0"/>
                            <a:t>Signal</a:t>
                          </a:r>
                          <a:endParaRPr lang="en-US" dirty="0"/>
                        </a:p>
                      </a:txBody>
                      <a:tcP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2">
                      <a:txBody>
                        <a:bodyPr/>
                        <a:lstStyle/>
                        <a:p>
                          <a:pPr algn="ctr"/>
                          <a:r>
                            <a:rPr lang="en-US" dirty="0" smtClean="0"/>
                            <a:t>PESQ</a:t>
                          </a:r>
                          <a:r>
                            <a:rPr lang="en-US" baseline="30000" dirty="0" smtClean="0"/>
                            <a:t>[4]</a:t>
                          </a:r>
                          <a:endParaRPr lang="en-US" dirty="0"/>
                        </a:p>
                      </a:txBody>
                      <a:tcPr>
                        <a:lnL w="381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r>
                  <a:tr h="640080">
                    <a:tc vMerge="1">
                      <a:txBody>
                        <a:bodyPr/>
                        <a:lstStyle/>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smtClean="0"/>
                            <a:t>Raw</a:t>
                          </a:r>
                          <a:r>
                            <a:rPr lang="en-US" baseline="0" dirty="0" smtClean="0"/>
                            <a:t>-MOS</a:t>
                          </a:r>
                          <a:endParaRPr lang="en-US" dirty="0"/>
                        </a:p>
                      </a:txBody>
                      <a:tcPr>
                        <a:lnL w="381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MOS-LQO</a:t>
                          </a:r>
                        </a:p>
                        <a:p>
                          <a:pPr algn="ctr"/>
                          <a:endParaRPr lang="en-US" dirty="0"/>
                        </a:p>
                      </a:txBody>
                      <a:tcP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370840">
                    <a:tc>
                      <a:txBody>
                        <a:bodyPr/>
                        <a:lstStyle/>
                        <a:p>
                          <a:r>
                            <a:rPr lang="en-US" dirty="0" smtClean="0"/>
                            <a:t>Clean speech, x (maximum)</a:t>
                          </a:r>
                          <a:endParaRPr lang="en-US" dirty="0"/>
                        </a:p>
                      </a:txBody>
                      <a:tcP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dirty="0" smtClean="0"/>
                            <a:t>4.500</a:t>
                          </a:r>
                          <a:endParaRPr lang="en-US" dirty="0"/>
                        </a:p>
                      </a:txBody>
                      <a:tcP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dirty="0" smtClean="0"/>
                            <a:t>4.549</a:t>
                          </a:r>
                          <a:endParaRPr lang="en-US" dirty="0"/>
                        </a:p>
                      </a:txBody>
                      <a:tcPr>
                        <a:lnT w="38100" cap="flat" cmpd="sng" algn="ctr">
                          <a:solidFill>
                            <a:schemeClr val="tx1"/>
                          </a:solidFill>
                          <a:prstDash val="solid"/>
                          <a:round/>
                          <a:headEnd type="none" w="med" len="med"/>
                          <a:tailEnd type="none" w="med" len="med"/>
                        </a:lnT>
                      </a:tcPr>
                    </a:tc>
                  </a:tr>
                  <a:tr h="370840">
                    <a:tc>
                      <a:txBody>
                        <a:bodyPr/>
                        <a:lstStyle/>
                        <a:p>
                          <a:r>
                            <a:rPr lang="en-US" dirty="0" smtClean="0"/>
                            <a:t>Reverberant speech, y</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2.437</a:t>
                          </a:r>
                          <a:endParaRPr lang="en-US" dirty="0" smtClean="0"/>
                        </a:p>
                      </a:txBody>
                      <a:tcPr>
                        <a:lnL w="38100" cap="flat" cmpd="sng" algn="ctr">
                          <a:solidFill>
                            <a:schemeClr val="tx1"/>
                          </a:solidFill>
                          <a:prstDash val="solid"/>
                          <a:round/>
                          <a:headEnd type="none" w="med" len="med"/>
                          <a:tailEnd type="none" w="med" len="med"/>
                        </a:ln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2.060</a:t>
                          </a:r>
                          <a:endParaRPr lang="en-US" dirty="0" smtClean="0"/>
                        </a:p>
                      </a:txBody>
                      <a:tcPr/>
                    </a:tc>
                  </a:tr>
                  <a:tr h="370840">
                    <a:tc>
                      <a:txBody>
                        <a:bodyPr/>
                        <a:lstStyle/>
                        <a:p>
                          <a:r>
                            <a:rPr lang="en-US" dirty="0" smtClean="0"/>
                            <a:t>Inverse filtered speech, z</a:t>
                          </a:r>
                          <a:endParaRPr lang="en-US" dirty="0"/>
                        </a:p>
                      </a:txBody>
                      <a:tcPr>
                        <a:lnR w="38100" cap="flat" cmpd="sng" algn="ctr">
                          <a:solidFill>
                            <a:schemeClr val="tx1"/>
                          </a:solidFill>
                          <a:prstDash val="solid"/>
                          <a:round/>
                          <a:headEnd type="none" w="med" len="med"/>
                          <a:tailEnd type="none" w="med" len="med"/>
                        </a:lnR>
                      </a:tcPr>
                    </a:tc>
                    <a:tc>
                      <a:txBody>
                        <a:bodyPr/>
                        <a:lstStyle/>
                        <a:p>
                          <a:pPr algn="ctr"/>
                          <a:r>
                            <a:rPr lang="en-US" dirty="0" smtClean="0"/>
                            <a:t>2.472</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2.102</a:t>
                          </a:r>
                          <a:endParaRPr lang="en-US" dirty="0"/>
                        </a:p>
                      </a:txBody>
                      <a:tcPr/>
                    </a:tc>
                  </a:tr>
                  <a:tr h="370840">
                    <a:tc>
                      <a:txBody>
                        <a:bodyPr/>
                        <a:lstStyle/>
                        <a:p>
                          <a:endParaRPr lang="en-US"/>
                        </a:p>
                      </a:txBody>
                      <a:tcPr>
                        <a:lnR w="38100" cap="flat" cmpd="sng" algn="ctr">
                          <a:solidFill>
                            <a:schemeClr val="tx1"/>
                          </a:solidFill>
                          <a:prstDash val="solid"/>
                          <a:round/>
                          <a:headEnd type="none" w="med" len="med"/>
                          <a:tailEnd type="none" w="med" len="med"/>
                        </a:lnR>
                        <a:blipFill rotWithShape="0">
                          <a:blip r:embed="rId10"/>
                          <a:stretch>
                            <a:fillRect l="-181" t="-601639" r="-149002" b="-24590"/>
                          </a:stretch>
                        </a:blipFill>
                      </a:tcPr>
                    </a:tc>
                    <a:tc>
                      <a:txBody>
                        <a:bodyPr/>
                        <a:lstStyle/>
                        <a:p>
                          <a:pPr algn="ctr"/>
                          <a:r>
                            <a:rPr lang="en-US" dirty="0" smtClean="0"/>
                            <a:t>2.636</a:t>
                          </a:r>
                          <a:endParaRPr lang="en-US" dirty="0"/>
                        </a:p>
                      </a:txBody>
                      <a:tcPr>
                        <a:lnL w="38100" cap="flat" cmpd="sng" algn="ctr">
                          <a:solidFill>
                            <a:schemeClr val="tx1"/>
                          </a:solidFill>
                          <a:prstDash val="solid"/>
                          <a:round/>
                          <a:headEnd type="none" w="med" len="med"/>
                          <a:tailEnd type="none" w="med" len="med"/>
                        </a:lnL>
                      </a:tcPr>
                    </a:tc>
                    <a:tc>
                      <a:txBody>
                        <a:bodyPr/>
                        <a:lstStyle/>
                        <a:p>
                          <a:pPr algn="ctr"/>
                          <a:r>
                            <a:rPr lang="en-US" dirty="0" smtClean="0"/>
                            <a:t>2.307</a:t>
                          </a:r>
                          <a:endParaRPr lang="en-US" dirty="0"/>
                        </a:p>
                      </a:txBody>
                      <a:tcPr/>
                    </a:tc>
                  </a:tr>
                </a:tbl>
              </a:graphicData>
            </a:graphic>
          </p:graphicFrame>
        </mc:Fallback>
      </mc:AlternateContent>
      <p:sp>
        <p:nvSpPr>
          <p:cNvPr id="3" name="TextBox 2"/>
          <p:cNvSpPr txBox="1"/>
          <p:nvPr/>
        </p:nvSpPr>
        <p:spPr>
          <a:xfrm>
            <a:off x="1171977" y="2369713"/>
            <a:ext cx="3684727" cy="369332"/>
          </a:xfrm>
          <a:prstGeom prst="rect">
            <a:avLst/>
          </a:prstGeom>
          <a:noFill/>
        </p:spPr>
        <p:txBody>
          <a:bodyPr wrap="none" rtlCol="0">
            <a:spAutoFit/>
          </a:bodyPr>
          <a:lstStyle/>
          <a:p>
            <a:r>
              <a:rPr lang="en-US" dirty="0" smtClean="0"/>
              <a:t>Sample2: Two Male Conversation</a:t>
            </a:r>
            <a:endParaRPr lang="en-US" dirty="0"/>
          </a:p>
        </p:txBody>
      </p:sp>
      <p:pic>
        <p:nvPicPr>
          <p:cNvPr id="5" name="speech_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536650" y="3780934"/>
            <a:ext cx="609600" cy="609600"/>
          </a:xfrm>
          <a:prstGeom prst="rect">
            <a:avLst/>
          </a:prstGeom>
        </p:spPr>
      </p:pic>
      <p:pic>
        <p:nvPicPr>
          <p:cNvPr id="6" name="speech_xh">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536650" y="4935538"/>
            <a:ext cx="609600" cy="609600"/>
          </a:xfrm>
          <a:prstGeom prst="rect">
            <a:avLst/>
          </a:prstGeom>
        </p:spPr>
      </p:pic>
      <p:pic>
        <p:nvPicPr>
          <p:cNvPr id="7" name="speech_y">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536650" y="4129088"/>
            <a:ext cx="609600" cy="609600"/>
          </a:xfrm>
          <a:prstGeom prst="rect">
            <a:avLst/>
          </a:prstGeom>
        </p:spPr>
      </p:pic>
      <p:pic>
        <p:nvPicPr>
          <p:cNvPr id="8" name="speech_z">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9536650" y="4532313"/>
            <a:ext cx="609600" cy="609600"/>
          </a:xfrm>
          <a:prstGeom prst="rect">
            <a:avLst/>
          </a:prstGeom>
        </p:spPr>
      </p:pic>
    </p:spTree>
    <p:extLst>
      <p:ext uri="{BB962C8B-B14F-4D97-AF65-F5344CB8AC3E}">
        <p14:creationId xmlns:p14="http://schemas.microsoft.com/office/powerpoint/2010/main" val="6097452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0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00"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000"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81601"/>
            <a:ext cx="10058400" cy="1609344"/>
          </a:xfrm>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a:t>Spectral subtraction removes the smeared-ness power spectrum, which is evident in the spectrogram.</a:t>
            </a:r>
          </a:p>
          <a:p>
            <a:r>
              <a:rPr lang="en-US" dirty="0"/>
              <a:t>Silencing the low power parts generates natural gaps in </a:t>
            </a:r>
            <a:r>
              <a:rPr lang="en-US" dirty="0" smtClean="0"/>
              <a:t>speech (blue vertical lines in the spectrogram).</a:t>
            </a:r>
          </a:p>
          <a:p>
            <a:r>
              <a:rPr lang="en-US" dirty="0" smtClean="0"/>
              <a:t>The speech quality increases in each stage as evident from PESQ and auditory experience.</a:t>
            </a:r>
          </a:p>
          <a:p>
            <a:r>
              <a:rPr lang="en-US" dirty="0" smtClean="0"/>
              <a:t>SRR improves in each stage.</a:t>
            </a:r>
          </a:p>
          <a:p>
            <a:r>
              <a:rPr lang="en-US" dirty="0" smtClean="0"/>
              <a:t>Although it may seem from the auditory clues that the first stage (inverse filtering) does not improve SRR much, it is essential for the second stage to be effective.</a:t>
            </a:r>
          </a:p>
          <a:p>
            <a:endParaRPr lang="en-US" dirty="0"/>
          </a:p>
        </p:txBody>
      </p:sp>
    </p:spTree>
    <p:extLst>
      <p:ext uri="{BB962C8B-B14F-4D97-AF65-F5344CB8AC3E}">
        <p14:creationId xmlns:p14="http://schemas.microsoft.com/office/powerpoint/2010/main" val="3926997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11144"/>
            <a:ext cx="10058400" cy="1609344"/>
          </a:xfrm>
        </p:spPr>
        <p:txBody>
          <a:bodyPr/>
          <a:lstStyle/>
          <a:p>
            <a:r>
              <a:rPr lang="en-US" dirty="0" smtClean="0"/>
              <a:t>Discussions</a:t>
            </a:r>
            <a:endParaRPr lang="en-US" dirty="0"/>
          </a:p>
        </p:txBody>
      </p:sp>
      <p:sp>
        <p:nvSpPr>
          <p:cNvPr id="3" name="Content Placeholder 2"/>
          <p:cNvSpPr>
            <a:spLocks noGrp="1"/>
          </p:cNvSpPr>
          <p:nvPr>
            <p:ph idx="1"/>
          </p:nvPr>
        </p:nvSpPr>
        <p:spPr>
          <a:xfrm>
            <a:off x="1069848" y="1300765"/>
            <a:ext cx="10058400" cy="4932609"/>
          </a:xfrm>
        </p:spPr>
        <p:txBody>
          <a:bodyPr>
            <a:normAutofit/>
          </a:bodyPr>
          <a:lstStyle/>
          <a:p>
            <a:r>
              <a:rPr lang="en-US" dirty="0" smtClean="0"/>
              <a:t>The convergence of the algorithm was found to be very slow. It took us 40s to process 20s speech. </a:t>
            </a:r>
            <a:r>
              <a:rPr lang="en-US" dirty="0"/>
              <a:t>S</a:t>
            </a:r>
            <a:r>
              <a:rPr lang="en-US" dirty="0" smtClean="0"/>
              <a:t>o it may not be applicable to real time speech processing, where the RIR varies frequently.</a:t>
            </a:r>
          </a:p>
          <a:p>
            <a:r>
              <a:rPr lang="en-US" dirty="0" smtClean="0"/>
              <a:t>A multi-channel implementation may facilitate real time processing [2].</a:t>
            </a:r>
          </a:p>
          <a:p>
            <a:r>
              <a:rPr lang="en-US" dirty="0" smtClean="0"/>
              <a:t>When designing inverse filter there is actually a trade off between reducing early and late reverberant components, and we end up increasing the late components slightly. But the spectral subtraction stage makes up for this degradation.</a:t>
            </a:r>
          </a:p>
          <a:p>
            <a:r>
              <a:rPr lang="en-US" dirty="0" smtClean="0"/>
              <a:t>The algorithm is subject to a few tuning parameters, the automated selection of these parameters in real world situation may result in trade offs between robustness and performance.</a:t>
            </a:r>
          </a:p>
          <a:p>
            <a:r>
              <a:rPr lang="en-US" dirty="0" smtClean="0"/>
              <a:t>The inverse filtering process is the most time consuming part of the algorithm.</a:t>
            </a:r>
          </a:p>
          <a:p>
            <a:r>
              <a:rPr lang="en-US" dirty="0" smtClean="0"/>
              <a:t>The algorithm has no inherent ability to remove additive noise from reverberant speech, as was found from experimentation. Further processing may be required for removal of additive noise.</a:t>
            </a:r>
            <a:endParaRPr lang="en-US" dirty="0"/>
          </a:p>
        </p:txBody>
      </p:sp>
    </p:spTree>
    <p:extLst>
      <p:ext uri="{BB962C8B-B14F-4D97-AF65-F5344CB8AC3E}">
        <p14:creationId xmlns:p14="http://schemas.microsoft.com/office/powerpoint/2010/main" val="470174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room impulse response</a:t>
            </a:r>
            <a:endParaRPr lang="en-US" dirty="0"/>
          </a:p>
        </p:txBody>
      </p:sp>
      <p:sp>
        <p:nvSpPr>
          <p:cNvPr id="3" name="Content Placeholder 2"/>
          <p:cNvSpPr>
            <a:spLocks noGrp="1"/>
          </p:cNvSpPr>
          <p:nvPr>
            <p:ph idx="1"/>
          </p:nvPr>
        </p:nvSpPr>
        <p:spPr/>
        <p:txBody>
          <a:bodyPr/>
          <a:lstStyle/>
          <a:p>
            <a:r>
              <a:rPr lang="en-US" dirty="0" smtClean="0"/>
              <a:t>The early part of the impulse response (t&lt;50ms) looks like a train of impulses, which indicate the early reflections in the room.</a:t>
            </a:r>
          </a:p>
          <a:p>
            <a:r>
              <a:rPr lang="en-US" dirty="0" smtClean="0"/>
              <a:t>The late part of the impulse response looks more random. They are due to the late reflections in the room.</a:t>
            </a:r>
          </a:p>
          <a:p>
            <a:r>
              <a:rPr lang="en-US" dirty="0" smtClean="0"/>
              <a:t>Due to the different nature of the two parts of the impulse response they produce two types of degradations, namely </a:t>
            </a:r>
            <a:r>
              <a:rPr lang="en-US" dirty="0"/>
              <a:t>coloration and </a:t>
            </a:r>
            <a:r>
              <a:rPr lang="en-US" dirty="0" smtClean="0"/>
              <a:t>long-term reverberation.</a:t>
            </a:r>
          </a:p>
          <a:p>
            <a:r>
              <a:rPr lang="en-US" dirty="0" smtClean="0"/>
              <a:t>A two-stage algorithm addresses these two effects in two stages. First we design an inverse filter to reduce the effect of early reflections. Next we treat the late part of the reverberant speech like uncorrelated signal and remove its effect by modified spectral subtraction.</a:t>
            </a:r>
          </a:p>
          <a:p>
            <a:endParaRPr lang="en-US" dirty="0"/>
          </a:p>
        </p:txBody>
      </p:sp>
    </p:spTree>
    <p:extLst>
      <p:ext uri="{BB962C8B-B14F-4D97-AF65-F5344CB8AC3E}">
        <p14:creationId xmlns:p14="http://schemas.microsoft.com/office/powerpoint/2010/main" val="29658957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research</a:t>
            </a:r>
            <a:endParaRPr lang="en-US" dirty="0"/>
          </a:p>
        </p:txBody>
      </p:sp>
      <p:sp>
        <p:nvSpPr>
          <p:cNvPr id="3" name="Content Placeholder 2"/>
          <p:cNvSpPr>
            <a:spLocks noGrp="1"/>
          </p:cNvSpPr>
          <p:nvPr>
            <p:ph idx="1"/>
          </p:nvPr>
        </p:nvSpPr>
        <p:spPr/>
        <p:txBody>
          <a:bodyPr/>
          <a:lstStyle/>
          <a:p>
            <a:r>
              <a:rPr lang="en-US" dirty="0" smtClean="0"/>
              <a:t>Further investigations can be carried out to increase the speed of convergence of the inverse filtering process and make it suitable for online processing.</a:t>
            </a:r>
          </a:p>
          <a:p>
            <a:r>
              <a:rPr lang="en-US" dirty="0" smtClean="0"/>
              <a:t>The spectral subtraction method is an effective way of removing late reverberation components. It can be added to other one stage algorithms to enhance their performances.</a:t>
            </a:r>
          </a:p>
          <a:p>
            <a:r>
              <a:rPr lang="en-US" dirty="0" smtClean="0"/>
              <a:t>Instead of using fixed parameters, we may look for some methods for estimating the parameters automatically from the data.</a:t>
            </a:r>
            <a:endParaRPr lang="en-US" dirty="0"/>
          </a:p>
        </p:txBody>
      </p:sp>
    </p:spTree>
    <p:extLst>
      <p:ext uri="{BB962C8B-B14F-4D97-AF65-F5344CB8AC3E}">
        <p14:creationId xmlns:p14="http://schemas.microsoft.com/office/powerpoint/2010/main" val="29657838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Wu, </a:t>
            </a:r>
            <a:r>
              <a:rPr lang="en-US" dirty="0" err="1"/>
              <a:t>Mingyang</a:t>
            </a:r>
            <a:r>
              <a:rPr lang="en-US" dirty="0"/>
              <a:t>, and </a:t>
            </a:r>
            <a:r>
              <a:rPr lang="en-US" dirty="0" err="1"/>
              <a:t>DeLiang</a:t>
            </a:r>
            <a:r>
              <a:rPr lang="en-US" dirty="0"/>
              <a:t> Wang. "A two-stage algorithm for one-microphone reverberant speech enhancement." IEEE Transactions on Audio, Speech, and Language Processing 14.3 (2006): 774-784</a:t>
            </a:r>
            <a:r>
              <a:rPr lang="en-US" dirty="0" smtClean="0"/>
              <a:t>.</a:t>
            </a:r>
          </a:p>
          <a:p>
            <a:pPr marL="457200" indent="-457200">
              <a:buFont typeface="+mj-lt"/>
              <a:buAutoNum type="arabicPeriod"/>
            </a:pPr>
            <a:r>
              <a:rPr lang="en-US" dirty="0"/>
              <a:t>Gillespie, Bradford W., Henrique S. </a:t>
            </a:r>
            <a:r>
              <a:rPr lang="en-US" dirty="0" err="1"/>
              <a:t>Malvar</a:t>
            </a:r>
            <a:r>
              <a:rPr lang="en-US" dirty="0"/>
              <a:t>, and </a:t>
            </a:r>
            <a:r>
              <a:rPr lang="en-US" dirty="0" err="1"/>
              <a:t>Dinei</a:t>
            </a:r>
            <a:r>
              <a:rPr lang="en-US" dirty="0"/>
              <a:t> AF </a:t>
            </a:r>
            <a:r>
              <a:rPr lang="en-US" dirty="0" err="1"/>
              <a:t>Florêncio</a:t>
            </a:r>
            <a:r>
              <a:rPr lang="en-US" dirty="0"/>
              <a:t>. "Speech </a:t>
            </a:r>
            <a:r>
              <a:rPr lang="en-US" dirty="0" err="1"/>
              <a:t>dereverberation</a:t>
            </a:r>
            <a:r>
              <a:rPr lang="en-US" dirty="0"/>
              <a:t> via maximum-kurtosis </a:t>
            </a:r>
            <a:r>
              <a:rPr lang="en-US" dirty="0" err="1"/>
              <a:t>subband</a:t>
            </a:r>
            <a:r>
              <a:rPr lang="en-US" dirty="0"/>
              <a:t> adaptive filtering." </a:t>
            </a:r>
            <a:r>
              <a:rPr lang="en-US" i="1" dirty="0"/>
              <a:t>Acoustics, Speech, and Signal Processing, 2001. Proceedings.(ICASSP'01). 2001 IEEE International Conference on</a:t>
            </a:r>
            <a:r>
              <a:rPr lang="en-US" dirty="0"/>
              <a:t>. Vol. 6. IEEE, 2001</a:t>
            </a:r>
            <a:r>
              <a:rPr lang="en-US" dirty="0" smtClean="0"/>
              <a:t>.</a:t>
            </a:r>
          </a:p>
          <a:p>
            <a:pPr marL="457200" indent="-457200">
              <a:buFont typeface="+mj-lt"/>
              <a:buAutoNum type="arabicPeriod"/>
            </a:pPr>
            <a:r>
              <a:rPr lang="en-US" dirty="0" err="1"/>
              <a:t>Yegnanarayana</a:t>
            </a:r>
            <a:r>
              <a:rPr lang="en-US" dirty="0"/>
              <a:t>, </a:t>
            </a:r>
            <a:r>
              <a:rPr lang="en-US" dirty="0" err="1"/>
              <a:t>Bayya</a:t>
            </a:r>
            <a:r>
              <a:rPr lang="en-US" dirty="0"/>
              <a:t>, and P. </a:t>
            </a:r>
            <a:r>
              <a:rPr lang="en-US" dirty="0" err="1"/>
              <a:t>Satyanarayana</a:t>
            </a:r>
            <a:r>
              <a:rPr lang="en-US" dirty="0"/>
              <a:t> Murthy. "Enhancement of reverberant speech using LP residual signal." </a:t>
            </a:r>
            <a:r>
              <a:rPr lang="en-US" i="1" dirty="0"/>
              <a:t>IEEE Transactions on Speech and Audio Processing</a:t>
            </a:r>
            <a:r>
              <a:rPr lang="en-US" dirty="0"/>
              <a:t> 8.3 (2000): 267-281</a:t>
            </a:r>
            <a:r>
              <a:rPr lang="en-US" dirty="0" smtClean="0"/>
              <a:t>.</a:t>
            </a:r>
          </a:p>
          <a:p>
            <a:pPr marL="457200" indent="-457200">
              <a:buFont typeface="+mj-lt"/>
              <a:buAutoNum type="arabicPeriod"/>
            </a:pPr>
            <a:r>
              <a:rPr lang="en-US" dirty="0"/>
              <a:t>http://www.opticom.de/technology/pesq.php</a:t>
            </a:r>
          </a:p>
        </p:txBody>
      </p:sp>
    </p:spTree>
    <p:extLst>
      <p:ext uri="{BB962C8B-B14F-4D97-AF65-F5344CB8AC3E}">
        <p14:creationId xmlns:p14="http://schemas.microsoft.com/office/powerpoint/2010/main" val="3982133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4301" y="-244697"/>
            <a:ext cx="11157699" cy="7438465"/>
          </a:xfrm>
          <a:prstGeom prst="rect">
            <a:avLst/>
          </a:prstGeom>
        </p:spPr>
      </p:pic>
    </p:spTree>
    <p:extLst>
      <p:ext uri="{BB962C8B-B14F-4D97-AF65-F5344CB8AC3E}">
        <p14:creationId xmlns:p14="http://schemas.microsoft.com/office/powerpoint/2010/main" val="1929473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LP Residual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According to the linear prediction </a:t>
                </a:r>
                <a:r>
                  <a:rPr lang="en-US" dirty="0"/>
                  <a:t>model, the speech signal is the output </a:t>
                </a:r>
                <a:r>
                  <a:rPr lang="en-US" i="1" dirty="0" smtClean="0"/>
                  <a:t>y(n) </a:t>
                </a:r>
                <a:r>
                  <a:rPr lang="en-US" dirty="0" smtClean="0"/>
                  <a:t>of </a:t>
                </a:r>
                <a:r>
                  <a:rPr lang="en-US" dirty="0"/>
                  <a:t>an </a:t>
                </a:r>
                <a:r>
                  <a:rPr lang="en-US" dirty="0" smtClean="0"/>
                  <a:t>all-pole filter </a:t>
                </a:r>
                <a:r>
                  <a:rPr lang="en-US" i="1" dirty="0" smtClean="0"/>
                  <a:t>1/A(z) </a:t>
                </a:r>
                <a:r>
                  <a:rPr lang="en-US" dirty="0" smtClean="0"/>
                  <a:t>excited </a:t>
                </a:r>
                <a:r>
                  <a:rPr lang="en-US" dirty="0"/>
                  <a:t>by </a:t>
                </a:r>
                <a:r>
                  <a:rPr lang="en-US" i="1" dirty="0" smtClean="0"/>
                  <a:t>X(n)</a:t>
                </a:r>
                <a:endParaRPr lang="en-US" dirty="0" smtClean="0"/>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m:t>
                              </m:r>
                              <m:r>
                                <a:rPr lang="en-US" b="0" i="1" smtClean="0">
                                  <a:latin typeface="Cambria Math" panose="02040503050406030204" pitchFamily="18" charset="0"/>
                                </a:rPr>
                                <m:t>𝑘</m:t>
                              </m:r>
                            </m:sup>
                          </m:sSup>
                        </m:den>
                      </m:f>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smtClean="0"/>
              </a:p>
              <a:p>
                <a:pPr>
                  <a:lnSpc>
                    <a:spcPct val="150000"/>
                  </a:lnSpc>
                </a:pPr>
                <a:r>
                  <a:rPr lang="en-US" dirty="0" smtClean="0"/>
                  <a:t>The excitation signal can be a sequence of pulses(voiced part) or white noise(unvoiced part).</a:t>
                </a:r>
                <a:endParaRPr lang="en-US" dirty="0"/>
              </a:p>
              <a:p>
                <a:r>
                  <a:rPr lang="en-US" dirty="0" smtClean="0"/>
                  <a:t>The linear prediction residual is the inverse filtered signal:</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smtClean="0"/>
              </a:p>
              <a:p>
                <a:pPr marL="274320" lvl="1" indent="0">
                  <a:lnSpc>
                    <a:spcPct val="150000"/>
                  </a:lnSpc>
                  <a:buNone/>
                </a:pPr>
                <a:r>
                  <a:rPr lang="en-US" i="1" dirty="0" err="1" smtClean="0"/>
                  <a:t>a</a:t>
                </a:r>
                <a:r>
                  <a:rPr lang="en-US" i="1" baseline="-25000" dirty="0" err="1" smtClean="0"/>
                  <a:t>k</a:t>
                </a:r>
                <a:r>
                  <a:rPr lang="en-US" dirty="0" smtClean="0"/>
                  <a:t> are chosen to minimize the prediction error.</a:t>
                </a: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1504" b="-301"/>
                </a:stretch>
              </a:blipFill>
            </p:spPr>
            <p:txBody>
              <a:bodyPr/>
              <a:lstStyle/>
              <a:p>
                <a:r>
                  <a:rPr lang="en-US">
                    <a:noFill/>
                  </a:rPr>
                  <a:t> </a:t>
                </a:r>
              </a:p>
            </p:txBody>
          </p:sp>
        </mc:Fallback>
      </mc:AlternateContent>
    </p:spTree>
    <p:extLst>
      <p:ext uri="{BB962C8B-B14F-4D97-AF65-F5344CB8AC3E}">
        <p14:creationId xmlns:p14="http://schemas.microsoft.com/office/powerpoint/2010/main" val="338273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0"/>
            <a:ext cx="10058400" cy="1609344"/>
          </a:xfrm>
        </p:spPr>
        <p:txBody>
          <a:bodyPr/>
          <a:lstStyle/>
          <a:p>
            <a:r>
              <a:rPr lang="en-US" dirty="0" smtClean="0"/>
              <a:t>LP residual</a:t>
            </a:r>
            <a:endParaRPr lang="en-US" dirty="0"/>
          </a:p>
        </p:txBody>
      </p:sp>
      <p:pic>
        <p:nvPicPr>
          <p:cNvPr id="7" name="Content Placeholder 6"/>
          <p:cNvPicPr>
            <a:picLocks noGrp="1" noChangeAspect="1"/>
          </p:cNvPicPr>
          <p:nvPr>
            <p:ph idx="1"/>
          </p:nvPr>
        </p:nvPicPr>
        <p:blipFill>
          <a:blip r:embed="rId2"/>
          <a:stretch>
            <a:fillRect/>
          </a:stretch>
        </p:blipFill>
        <p:spPr>
          <a:xfrm>
            <a:off x="-164606" y="1146220"/>
            <a:ext cx="11575288" cy="5544524"/>
          </a:xfrm>
          <a:prstGeom prst="rect">
            <a:avLst/>
          </a:prstGeom>
        </p:spPr>
      </p:pic>
    </p:spTree>
    <p:extLst>
      <p:ext uri="{BB962C8B-B14F-4D97-AF65-F5344CB8AC3E}">
        <p14:creationId xmlns:p14="http://schemas.microsoft.com/office/powerpoint/2010/main" val="38220754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0"/>
            <a:ext cx="10058400" cy="1609344"/>
          </a:xfrm>
        </p:spPr>
        <p:txBody>
          <a:bodyPr/>
          <a:lstStyle/>
          <a:p>
            <a:r>
              <a:rPr lang="en-US" dirty="0" smtClean="0"/>
              <a:t>LP residual : Magnified view</a:t>
            </a:r>
            <a:endParaRPr lang="en-US" dirty="0"/>
          </a:p>
        </p:txBody>
      </p:sp>
      <p:pic>
        <p:nvPicPr>
          <p:cNvPr id="4" name="Content Placeholder 3"/>
          <p:cNvPicPr>
            <a:picLocks noGrp="1" noChangeAspect="1"/>
          </p:cNvPicPr>
          <p:nvPr>
            <p:ph idx="1"/>
          </p:nvPr>
        </p:nvPicPr>
        <p:blipFill>
          <a:blip r:embed="rId2"/>
          <a:stretch>
            <a:fillRect/>
          </a:stretch>
        </p:blipFill>
        <p:spPr>
          <a:xfrm>
            <a:off x="-137720" y="1159099"/>
            <a:ext cx="11484007" cy="5500800"/>
          </a:xfrm>
          <a:prstGeom prst="rect">
            <a:avLst/>
          </a:prstGeom>
        </p:spPr>
      </p:pic>
    </p:spTree>
    <p:extLst>
      <p:ext uri="{BB962C8B-B14F-4D97-AF65-F5344CB8AC3E}">
        <p14:creationId xmlns:p14="http://schemas.microsoft.com/office/powerpoint/2010/main" val="2341807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LP Residual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LP residual of clean speech is more impulse-train like, the interval between impulses look like damped sinusoids [3].</a:t>
                </a:r>
              </a:p>
              <a:p>
                <a:r>
                  <a:rPr lang="en-US" dirty="0" smtClean="0"/>
                  <a:t>The LP residual of reverberant speech is more white noise like, i.e. the </a:t>
                </a:r>
                <a:r>
                  <a:rPr lang="en-US" dirty="0" err="1" smtClean="0"/>
                  <a:t>peakedness</a:t>
                </a:r>
                <a:r>
                  <a:rPr lang="en-US" dirty="0" smtClean="0"/>
                  <a:t> of the clean speech is lost.</a:t>
                </a:r>
              </a:p>
              <a:p>
                <a:r>
                  <a:rPr lang="en-US" dirty="0" smtClean="0"/>
                  <a:t>We want to associate this property to a statistical parameter, i.e. kurtosis [3].</a:t>
                </a:r>
              </a:p>
              <a:p>
                <a:r>
                  <a:rPr lang="en-US" dirty="0" smtClean="0"/>
                  <a:t>The kurtosis of LP residual is given by</a:t>
                </a:r>
              </a:p>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𝐾𝑢𝑟𝑡</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𝑟</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𝑟</m:t>
                                  </m:r>
                                </m:sub>
                                <m:sup>
                                  <m:r>
                                    <a:rPr lang="en-US" b="0" i="1" smtClean="0">
                                      <a:latin typeface="Cambria Math" panose="02040503050406030204" pitchFamily="18" charset="0"/>
                                    </a:rPr>
                                    <m:t>4</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d>
                        </m:num>
                        <m:den>
                          <m:sSup>
                            <m:sSupPr>
                              <m:ctrlPr>
                                <a:rPr lang="en-US" b="0" i="1" smtClean="0">
                                  <a:latin typeface="Cambria Math" panose="02040503050406030204" pitchFamily="18" charset="0"/>
                                </a:rPr>
                              </m:ctrlPr>
                            </m:sSupPr>
                            <m:e>
                              <m:r>
                                <a:rPr lang="en-US" i="1">
                                  <a:latin typeface="Cambria Math" panose="02040503050406030204" pitchFamily="18" charset="0"/>
                                </a:rPr>
                                <m:t>𝐸</m:t>
                              </m:r>
                            </m:e>
                            <m:sup>
                              <m:r>
                                <a:rPr lang="en-US" b="0" i="1" smtClean="0">
                                  <a:latin typeface="Cambria Math" panose="02040503050406030204" pitchFamily="18" charset="0"/>
                                </a:rPr>
                                <m:t>2</m:t>
                              </m:r>
                            </m:sup>
                          </m:sSup>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𝑟</m:t>
                                  </m:r>
                                </m:sub>
                                <m:sup>
                                  <m:r>
                                    <a:rPr lang="en-US" b="0" i="1" smtClean="0">
                                      <a:latin typeface="Cambria Math" panose="02040503050406030204" pitchFamily="18" charset="0"/>
                                    </a:rPr>
                                    <m:t>2</m:t>
                                  </m:r>
                                </m:sup>
                              </m:sSubSup>
                              <m:d>
                                <m:dPr>
                                  <m:ctrlPr>
                                    <a:rPr lang="en-US" i="1">
                                      <a:latin typeface="Cambria Math" panose="02040503050406030204" pitchFamily="18" charset="0"/>
                                    </a:rPr>
                                  </m:ctrlPr>
                                </m:dPr>
                                <m:e>
                                  <m:r>
                                    <a:rPr lang="en-US" i="1">
                                      <a:latin typeface="Cambria Math" panose="02040503050406030204" pitchFamily="18" charset="0"/>
                                    </a:rPr>
                                    <m:t>𝑛</m:t>
                                  </m:r>
                                </m:e>
                              </m:d>
                            </m:e>
                          </m: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3" t="-1504"/>
                </a:stretch>
              </a:blipFill>
            </p:spPr>
            <p:txBody>
              <a:bodyPr/>
              <a:lstStyle/>
              <a:p>
                <a:r>
                  <a:rPr lang="en-US">
                    <a:noFill/>
                  </a:rPr>
                  <a:t> </a:t>
                </a:r>
              </a:p>
            </p:txBody>
          </p:sp>
        </mc:Fallback>
      </mc:AlternateContent>
    </p:spTree>
    <p:extLst>
      <p:ext uri="{BB962C8B-B14F-4D97-AF65-F5344CB8AC3E}">
        <p14:creationId xmlns:p14="http://schemas.microsoft.com/office/powerpoint/2010/main" val="2185264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125" y="0"/>
            <a:ext cx="10058400" cy="1609344"/>
          </a:xfrm>
        </p:spPr>
        <p:txBody>
          <a:bodyPr/>
          <a:lstStyle/>
          <a:p>
            <a:r>
              <a:rPr lang="en-US" dirty="0" smtClean="0"/>
              <a:t>Kurtosis of </a:t>
            </a:r>
            <a:r>
              <a:rPr lang="en-US" dirty="0" err="1" smtClean="0"/>
              <a:t>lp</a:t>
            </a:r>
            <a:r>
              <a:rPr lang="en-US" dirty="0" smtClean="0"/>
              <a:t> residual</a:t>
            </a:r>
            <a:endParaRPr lang="en-US" dirty="0"/>
          </a:p>
        </p:txBody>
      </p:sp>
      <p:pic>
        <p:nvPicPr>
          <p:cNvPr id="5" name="Content Placeholder 4"/>
          <p:cNvPicPr>
            <a:picLocks noGrp="1" noChangeAspect="1"/>
          </p:cNvPicPr>
          <p:nvPr>
            <p:ph idx="1"/>
          </p:nvPr>
        </p:nvPicPr>
        <p:blipFill>
          <a:blip r:embed="rId2"/>
          <a:stretch>
            <a:fillRect/>
          </a:stretch>
        </p:blipFill>
        <p:spPr>
          <a:xfrm>
            <a:off x="1183874" y="1190649"/>
            <a:ext cx="9480902" cy="5834777"/>
          </a:xfrm>
          <a:prstGeom prst="rect">
            <a:avLst/>
          </a:prstGeom>
        </p:spPr>
      </p:pic>
    </p:spTree>
    <p:extLst>
      <p:ext uri="{BB962C8B-B14F-4D97-AF65-F5344CB8AC3E}">
        <p14:creationId xmlns:p14="http://schemas.microsoft.com/office/powerpoint/2010/main" val="26659039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953</TotalTime>
  <Words>1563</Words>
  <Application>Microsoft Office PowerPoint</Application>
  <PresentationFormat>Widescreen</PresentationFormat>
  <Paragraphs>176</Paragraphs>
  <Slides>42</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Calibri</vt:lpstr>
      <vt:lpstr>Cambria Math</vt:lpstr>
      <vt:lpstr>Rockwell</vt:lpstr>
      <vt:lpstr>Rockwell Condensed</vt:lpstr>
      <vt:lpstr>Wingdings</vt:lpstr>
      <vt:lpstr>Wood Type</vt:lpstr>
      <vt:lpstr>A Presentation on A Two-Stage Algorithm for One-Microphone Reverberant Speech Enhancement</vt:lpstr>
      <vt:lpstr>Reverberation</vt:lpstr>
      <vt:lpstr>The room impulse response</vt:lpstr>
      <vt:lpstr>The room impulse response</vt:lpstr>
      <vt:lpstr>LP Residual</vt:lpstr>
      <vt:lpstr>LP residual</vt:lpstr>
      <vt:lpstr>LP residual : Magnified view</vt:lpstr>
      <vt:lpstr>LP Residual</vt:lpstr>
      <vt:lpstr>Kurtosis of lp residual</vt:lpstr>
      <vt:lpstr>STAGE I: Inverse Filter</vt:lpstr>
      <vt:lpstr>Inverse filter</vt:lpstr>
      <vt:lpstr>Inverse filter Arrangements</vt:lpstr>
      <vt:lpstr>Inverse filter update eqns</vt:lpstr>
      <vt:lpstr>Inverse filter update eqns</vt:lpstr>
      <vt:lpstr>Note on implementation</vt:lpstr>
      <vt:lpstr>Note on implementation</vt:lpstr>
      <vt:lpstr>Inverse filter initialization</vt:lpstr>
      <vt:lpstr>Converged inverse filter</vt:lpstr>
      <vt:lpstr>Increasing kurtosis with iterations</vt:lpstr>
      <vt:lpstr>Result of inverse filtering: RIR</vt:lpstr>
      <vt:lpstr>Result of inverse filtering: Residual</vt:lpstr>
      <vt:lpstr>Result of inverse filtering: Kurtosis</vt:lpstr>
      <vt:lpstr>Result of inverse filtering: Waveforms</vt:lpstr>
      <vt:lpstr>Spectrogram</vt:lpstr>
      <vt:lpstr>Result of inverse filtering</vt:lpstr>
      <vt:lpstr>Stage II: Modified spectral subtraction</vt:lpstr>
      <vt:lpstr>Modified spectral subtraction</vt:lpstr>
      <vt:lpstr>How to choose the scaling factor</vt:lpstr>
      <vt:lpstr>The Smoothing function</vt:lpstr>
      <vt:lpstr>Modified spectral subtraction</vt:lpstr>
      <vt:lpstr>Implementation Notes</vt:lpstr>
      <vt:lpstr>Applying criterion for silence</vt:lpstr>
      <vt:lpstr>Results</vt:lpstr>
      <vt:lpstr>Results: Waveforms</vt:lpstr>
      <vt:lpstr>Results: Spectrogram</vt:lpstr>
      <vt:lpstr>Results: PESQ and speech quality</vt:lpstr>
      <vt:lpstr>Results: PESQ and speech quality</vt:lpstr>
      <vt:lpstr>Results</vt:lpstr>
      <vt:lpstr>Discussions</vt:lpstr>
      <vt:lpstr>Further research</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A Two-Stage Algorithm for One-Microphone Reverberant Speech Enhancement</dc:title>
  <dc:creator>Shamim Hussain</dc:creator>
  <cp:lastModifiedBy>Shamim Hussain</cp:lastModifiedBy>
  <cp:revision>74</cp:revision>
  <dcterms:created xsi:type="dcterms:W3CDTF">2017-08-06T10:07:22Z</dcterms:created>
  <dcterms:modified xsi:type="dcterms:W3CDTF">2017-08-16T06:12:43Z</dcterms:modified>
</cp:coreProperties>
</file>